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72" r:id="rId5"/>
    <p:sldId id="258" r:id="rId6"/>
    <p:sldId id="273" r:id="rId7"/>
    <p:sldId id="283" r:id="rId8"/>
    <p:sldId id="280" r:id="rId9"/>
    <p:sldId id="281" r:id="rId10"/>
    <p:sldId id="284" r:id="rId11"/>
    <p:sldId id="285" r:id="rId12"/>
    <p:sldId id="282" r:id="rId13"/>
    <p:sldId id="287" r:id="rId14"/>
    <p:sldId id="288" r:id="rId15"/>
    <p:sldId id="289" r:id="rId16"/>
    <p:sldId id="290" r:id="rId17"/>
    <p:sldId id="299" r:id="rId18"/>
    <p:sldId id="286" r:id="rId19"/>
    <p:sldId id="300" r:id="rId20"/>
    <p:sldId id="291" r:id="rId21"/>
    <p:sldId id="292" r:id="rId22"/>
    <p:sldId id="296" r:id="rId23"/>
    <p:sldId id="294" r:id="rId24"/>
    <p:sldId id="295" r:id="rId25"/>
    <p:sldId id="293" r:id="rId26"/>
    <p:sldId id="297" r:id="rId27"/>
    <p:sldId id="301" r:id="rId28"/>
    <p:sldId id="302" r:id="rId29"/>
    <p:sldId id="307" r:id="rId30"/>
    <p:sldId id="303" r:id="rId31"/>
    <p:sldId id="304" r:id="rId32"/>
    <p:sldId id="305" r:id="rId33"/>
    <p:sldId id="306" r:id="rId34"/>
    <p:sldId id="308" r:id="rId35"/>
    <p:sldId id="309" r:id="rId36"/>
    <p:sldId id="324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9" r:id="rId46"/>
    <p:sldId id="320" r:id="rId47"/>
    <p:sldId id="318" r:id="rId48"/>
    <p:sldId id="321" r:id="rId49"/>
    <p:sldId id="322" r:id="rId50"/>
    <p:sldId id="323" r:id="rId51"/>
    <p:sldId id="326" r:id="rId52"/>
    <p:sldId id="327" r:id="rId53"/>
    <p:sldId id="328" r:id="rId54"/>
    <p:sldId id="325" r:id="rId55"/>
    <p:sldId id="329" r:id="rId56"/>
    <p:sldId id="330" r:id="rId57"/>
    <p:sldId id="333" r:id="rId58"/>
    <p:sldId id="332" r:id="rId59"/>
    <p:sldId id="331" r:id="rId60"/>
    <p:sldId id="335" r:id="rId61"/>
    <p:sldId id="334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2D97"/>
    <a:srgbClr val="4A206A"/>
    <a:srgbClr val="8A6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51" autoAdjust="0"/>
    <p:restoredTop sz="94492" autoAdjust="0"/>
  </p:normalViewPr>
  <p:slideViewPr>
    <p:cSldViewPr>
      <p:cViewPr varScale="1">
        <p:scale>
          <a:sx n="80" d="100"/>
          <a:sy n="80" d="100"/>
        </p:scale>
        <p:origin x="350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1/15/2025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1/15/2025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4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68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0503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5B027-8230-4CA9-B030-A32CFBBF06C6}" type="datetime1">
              <a:rPr lang="en-US" smtClean="0"/>
              <a:t>1/15/2025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2F0D-02AF-46ED-8A27-FBB87FE27549}" type="datetime1">
              <a:rPr lang="en-US" smtClean="0"/>
              <a:t>1/15/2025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7777-1304-4ED4-AFCA-9F3DD1C2330F}" type="datetime1">
              <a:rPr lang="en-US" smtClean="0"/>
              <a:t>1/15/2025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900336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9751060" cy="50405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Georgia" panose="02040502050405020303" pitchFamily="18" charset="0"/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043" y="6381328"/>
            <a:ext cx="8288401" cy="180976"/>
          </a:xfrm>
        </p:spPr>
        <p:txBody>
          <a:bodyPr/>
          <a:lstStyle>
            <a:lvl1pPr>
              <a:defRPr>
                <a:solidFill>
                  <a:srgbClr val="4A206A"/>
                </a:solidFill>
                <a:latin typeface="Bodoni MT" panose="02070603080606020203" pitchFamily="18" charset="0"/>
              </a:defRPr>
            </a:lvl1pPr>
          </a:lstStyle>
          <a:p>
            <a:r>
              <a:rPr lang="en-US" dirty="0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21073" y="6381328"/>
            <a:ext cx="1422030" cy="180976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41C46A4F-9AE2-4997-9303-702592667B17}" type="datetime1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4676" y="6381328"/>
            <a:ext cx="812588" cy="180976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fld id="{34C99D79-8A4B-4031-B1E0-AF26F8EDF2B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1879-7CAB-46C5-8FD3-1A3C7C0EF581}" type="datetime1">
              <a:rPr lang="en-US" smtClean="0"/>
              <a:t>1/15/2025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D1F5-5371-4452-B08C-C6B969AC6D5F}" type="datetime1">
              <a:rPr lang="en-US" smtClean="0"/>
              <a:t>1/15/2025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15AE-4DD7-4660-8F83-34F5753ED6FC}" type="datetime1">
              <a:rPr lang="en-US" smtClean="0"/>
              <a:t>1/15/2025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67E1-5669-46B4-81A2-DDF9A9702C7C}" type="datetime1">
              <a:rPr lang="en-US" smtClean="0"/>
              <a:t>1/15/2025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F3EF-2E02-4034-8ECE-4FD358A2E221}" type="datetime1">
              <a:rPr lang="en-US" smtClean="0"/>
              <a:t>1/15/2025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9085-7EB4-45BC-AE14-BF804F8F70FA}" type="datetime1">
              <a:rPr lang="en-US" smtClean="0"/>
              <a:t>1/15/2025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E62C7-4086-4122-8BAF-94B398AC2A0C}" type="datetime1">
              <a:rPr lang="en-US" smtClean="0"/>
              <a:t>1/15/2025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A1C346F-78B5-44D3-8C13-231D1FC5F03D}" type="datetime1">
              <a:rPr lang="en-US" smtClean="0"/>
              <a:t>1/15/2025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tirthshah100/word-count-in-apache-hadoop-mapreduce-c6ee8e737fb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980728"/>
            <a:ext cx="6768752" cy="4032448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Module  2:</a:t>
            </a:r>
            <a:r>
              <a:rPr lang="en-US" b="1" dirty="0" smtClean="0">
                <a:solidFill>
                  <a:srgbClr val="FFFF00"/>
                </a:solidFill>
                <a:latin typeface="Book Antiqua" panose="02040602050305030304" pitchFamily="18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Book Antiqua" panose="02040602050305030304" pitchFamily="18" charset="0"/>
              </a:rPr>
            </a:br>
            <a:r>
              <a:rPr lang="en-US" sz="4400" b="1" dirty="0">
                <a:latin typeface="Arial Black" panose="020B0A04020102020204" pitchFamily="34" charset="0"/>
              </a:rPr>
              <a:t>Large-Scale </a:t>
            </a:r>
            <a:r>
              <a:rPr lang="en-US" sz="4400" b="1" dirty="0" smtClean="0">
                <a:latin typeface="Arial Black" panose="020B0A04020102020204" pitchFamily="34" charset="0"/>
              </a:rPr>
              <a:t>       Data </a:t>
            </a:r>
            <a:r>
              <a:rPr lang="en-US" sz="4400" b="1" dirty="0">
                <a:latin typeface="Arial Black" panose="020B0A04020102020204" pitchFamily="34" charset="0"/>
              </a:rPr>
              <a:t>Storage and Management</a:t>
            </a:r>
            <a:endParaRPr lang="en-US" sz="4800" b="1" dirty="0">
              <a:latin typeface="Arial Black" panose="020B0A040201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1</a:t>
            </a:fld>
            <a:endParaRPr lang="en-IN"/>
          </a:p>
        </p:txBody>
      </p:sp>
      <p:pic>
        <p:nvPicPr>
          <p:cNvPr id="1026" name="Picture 2" descr="big-data-solu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7" y="0"/>
            <a:ext cx="4870277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2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HDFS-Overview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works in</a:t>
            </a:r>
            <a:r>
              <a:rPr lang="en-US" b="1" dirty="0"/>
              <a:t> master-slave</a:t>
            </a:r>
            <a:r>
              <a:rPr lang="en-US" dirty="0"/>
              <a:t> fashion, HDFS also has 2 types of nodes that work in the same manner. </a:t>
            </a:r>
            <a:endParaRPr lang="en-US" dirty="0" smtClean="0"/>
          </a:p>
          <a:p>
            <a:r>
              <a:rPr lang="en-US" b="1" dirty="0" err="1" smtClean="0"/>
              <a:t>namenode</a:t>
            </a:r>
            <a:r>
              <a:rPr lang="en-US" b="1" dirty="0" smtClean="0"/>
              <a:t>(s</a:t>
            </a:r>
            <a:r>
              <a:rPr lang="en-US" b="1" dirty="0"/>
              <a:t>)</a:t>
            </a:r>
            <a:r>
              <a:rPr lang="en-US" dirty="0"/>
              <a:t> and </a:t>
            </a:r>
            <a:r>
              <a:rPr lang="en-US" b="1" dirty="0" err="1"/>
              <a:t>datanodes</a:t>
            </a:r>
            <a:r>
              <a:rPr lang="en-US" dirty="0"/>
              <a:t> in the cluster.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hdfs-nodes-tuto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16" y="2852936"/>
            <a:ext cx="4990438" cy="27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5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7A93A7-5D94-477E-B545-B008A8B8FDBE}" type="datetime1">
              <a:rPr lang="zh-CN" altLang="en-US" smtClean="0"/>
              <a:pPr/>
              <a:t>2025/1/15</a:t>
            </a:fld>
            <a:endParaRPr lang="en-US" altLang="zh-CN" smtClean="0"/>
          </a:p>
        </p:txBody>
      </p:sp>
      <p:sp>
        <p:nvSpPr>
          <p:cNvPr id="40963" name="灯片编号占位符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7C11655-37C0-4576-A090-71773D0F7A68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2345372" y="286605"/>
            <a:ext cx="7543800" cy="70875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How data is stored in HDFS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5" y="3500438"/>
            <a:ext cx="8229600" cy="256656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600" dirty="0"/>
              <a:t>Files are stored as sets of (large) blocks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/>
              <a:t>Default block size: 64 MB (ext4 default is 4kB!)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/>
              <a:t>Blocks are replicated for durability and availability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 smtClean="0"/>
              <a:t>Namespace </a:t>
            </a:r>
            <a:r>
              <a:rPr lang="en-US" altLang="zh-CN" sz="2600" dirty="0"/>
              <a:t>is managed by a single name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/>
              <a:t>Actual data transfer is directly between client &amp; data </a:t>
            </a:r>
            <a:r>
              <a:rPr lang="en-US" altLang="zh-CN" sz="2200" dirty="0" smtClean="0"/>
              <a:t>node</a:t>
            </a:r>
            <a:endParaRPr lang="en-US" altLang="zh-CN" sz="2200" dirty="0"/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2" y="1303338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Andreas Haeberlen\AppData\Local\Microsoft\Windows\Temporary Internet Files\Content.IE5\40YUB0NL\MC900432659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996950"/>
            <a:ext cx="563563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2" y="1446213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1452563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0" y="1449388"/>
            <a:ext cx="6524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2214563"/>
            <a:ext cx="652463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62" y="2192338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0" y="2179638"/>
            <a:ext cx="6524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4" name="Picture 4" descr="C:\Users\Andreas Haeberlen\AppData\Local\Microsoft\Windows\Temporary Internet Files\Content.IE5\E59EXI2R\MCj0441536000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2066925"/>
            <a:ext cx="9477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V="1">
            <a:off x="3975100" y="1522413"/>
            <a:ext cx="874712" cy="8001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589588" y="1052514"/>
            <a:ext cx="1146175" cy="498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300">
                <a:solidFill>
                  <a:schemeClr val="tx1"/>
                </a:solidFill>
                <a:latin typeface="Tahoma" panose="020B0604030504040204" pitchFamily="34" charset="0"/>
              </a:rPr>
              <a:t>foo.txt: 3,9,6</a:t>
            </a:r>
            <a:br>
              <a:rPr lang="en-US" altLang="zh-CN" sz="13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300">
                <a:solidFill>
                  <a:schemeClr val="tx1"/>
                </a:solidFill>
                <a:latin typeface="Tahoma" panose="020B0604030504040204" pitchFamily="34" charset="0"/>
              </a:rPr>
              <a:t>bar.data: 2,4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427412" y="1412875"/>
            <a:ext cx="1225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block #9 of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foo.txt?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0800000" flipV="1">
            <a:off x="4049713" y="1689100"/>
            <a:ext cx="809625" cy="7508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392612" y="1998664"/>
            <a:ext cx="5476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flipV="1">
            <a:off x="4049713" y="2386013"/>
            <a:ext cx="3529013" cy="1841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0800000" flipV="1">
            <a:off x="4006851" y="2541588"/>
            <a:ext cx="3570287" cy="1889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045076" y="2178050"/>
            <a:ext cx="1196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Read block 9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540376" y="2732089"/>
            <a:ext cx="244475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7748588" y="2341564"/>
            <a:ext cx="244475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561388" y="1562100"/>
            <a:ext cx="244475" cy="236538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9386888" y="1541464"/>
            <a:ext cx="246063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7797801" y="1539875"/>
            <a:ext cx="244475" cy="236538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7869238" y="2538414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9344026" y="2276475"/>
            <a:ext cx="244475" cy="236538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9471025" y="2459039"/>
            <a:ext cx="246062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8518526" y="2271714"/>
            <a:ext cx="244475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7842250" y="1731964"/>
            <a:ext cx="246062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7631113" y="1693864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9550401" y="2179639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7669213" y="2646364"/>
            <a:ext cx="246063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8637588" y="2478089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6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9494838" y="1741489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6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472112" y="1557338"/>
            <a:ext cx="1485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800" b="1" dirty="0" err="1" smtClean="0">
                <a:latin typeface="Tahoma" panose="020B0604030504040204" pitchFamily="34" charset="0"/>
              </a:rPr>
              <a:t>Namenode</a:t>
            </a:r>
            <a:endParaRPr lang="en-US" altLang="zh-CN" sz="1800" b="1" dirty="0">
              <a:latin typeface="Tahoma" panose="020B0604030504040204" pitchFamily="34" charset="0"/>
            </a:endParaRPr>
          </a:p>
        </p:txBody>
      </p:sp>
      <p:sp>
        <p:nvSpPr>
          <p:cNvPr id="40999" name="TextBox 46"/>
          <p:cNvSpPr txBox="1">
            <a:spLocks noChangeArrowheads="1"/>
          </p:cNvSpPr>
          <p:nvPr/>
        </p:nvSpPr>
        <p:spPr bwMode="auto">
          <a:xfrm>
            <a:off x="7954963" y="2916238"/>
            <a:ext cx="14779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800" b="1" dirty="0" err="1" smtClean="0">
                <a:latin typeface="Tahoma" panose="020B0604030504040204" pitchFamily="34" charset="0"/>
              </a:rPr>
              <a:t>Datanodes</a:t>
            </a:r>
            <a:endParaRPr lang="en-US" altLang="zh-CN" sz="1800" b="1" dirty="0">
              <a:latin typeface="Tahoma" panose="020B0604030504040204" pitchFamily="34" charset="0"/>
            </a:endParaRPr>
          </a:p>
        </p:txBody>
      </p:sp>
      <p:sp>
        <p:nvSpPr>
          <p:cNvPr id="41000" name="TextBox 47"/>
          <p:cNvSpPr txBox="1">
            <a:spLocks noChangeArrowheads="1"/>
          </p:cNvSpPr>
          <p:nvPr/>
        </p:nvSpPr>
        <p:spPr bwMode="auto">
          <a:xfrm>
            <a:off x="3061950" y="2917825"/>
            <a:ext cx="8579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ahoma" panose="020B060403050404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1027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3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740" y="1196752"/>
            <a:ext cx="9325183" cy="44370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Namenode</a:t>
            </a:r>
            <a:r>
              <a:rPr lang="en-US" dirty="0"/>
              <a:t> regulates file access to the clients.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maintains and manages the slave nodes and assign tasks to them. </a:t>
            </a:r>
            <a:endParaRPr lang="en-US" dirty="0" smtClean="0"/>
          </a:p>
          <a:p>
            <a:r>
              <a:rPr lang="en-US" dirty="0" err="1" smtClean="0"/>
              <a:t>Namenode</a:t>
            </a:r>
            <a:r>
              <a:rPr lang="en-US" dirty="0" smtClean="0"/>
              <a:t> </a:t>
            </a:r>
            <a:r>
              <a:rPr lang="en-US" dirty="0"/>
              <a:t>executes file system namespace operations like opening, closing, and renaming files and directories. </a:t>
            </a:r>
            <a:endParaRPr lang="en-US" dirty="0" smtClean="0"/>
          </a:p>
          <a:p>
            <a:r>
              <a:rPr lang="en-US" dirty="0"/>
              <a:t>Name node stores metadata like filename, the number of blocks, number of replicas, a location of blocks, block IDs etc.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metadata is available in memory in the master for faster retrieval of data.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should be deployed on reliable hardware.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10361160" cy="5040560"/>
          </a:xfrm>
        </p:spPr>
        <p:txBody>
          <a:bodyPr>
            <a:normAutofit/>
          </a:bodyPr>
          <a:lstStyle/>
          <a:p>
            <a:r>
              <a:rPr lang="en-US" dirty="0"/>
              <a:t>There are </a:t>
            </a:r>
            <a:r>
              <a:rPr lang="en-US" i="1" dirty="0"/>
              <a:t>n</a:t>
            </a:r>
            <a:r>
              <a:rPr lang="en-US" dirty="0"/>
              <a:t> number of slaves (where </a:t>
            </a:r>
            <a:r>
              <a:rPr lang="en-US" i="1" dirty="0"/>
              <a:t>n</a:t>
            </a:r>
            <a:r>
              <a:rPr lang="en-US" dirty="0"/>
              <a:t> can be </a:t>
            </a:r>
            <a:r>
              <a:rPr lang="en-US" dirty="0" err="1"/>
              <a:t>upto</a:t>
            </a:r>
            <a:r>
              <a:rPr lang="en-US" dirty="0"/>
              <a:t> 1000) or </a:t>
            </a:r>
            <a:r>
              <a:rPr lang="en-US" b="1" dirty="0" err="1" smtClean="0"/>
              <a:t>datanodes</a:t>
            </a:r>
            <a:r>
              <a:rPr lang="en-US" b="1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HDFS </a:t>
            </a:r>
            <a:r>
              <a:rPr lang="en-US" dirty="0"/>
              <a:t>which manage storage of data. </a:t>
            </a:r>
            <a:endParaRPr lang="en-US" dirty="0" smtClean="0"/>
          </a:p>
          <a:p>
            <a:r>
              <a:rPr lang="en-US" dirty="0" smtClean="0"/>
              <a:t>Slave </a:t>
            </a:r>
            <a:r>
              <a:rPr lang="en-US" dirty="0"/>
              <a:t>nodes are the actual worker nodes which do the tasks and serve read and write requests from the file system’s clients. </a:t>
            </a:r>
            <a:endParaRPr lang="en-US" dirty="0" smtClean="0"/>
          </a:p>
          <a:p>
            <a:r>
              <a:rPr lang="en-US" dirty="0" smtClean="0"/>
              <a:t>Perform </a:t>
            </a:r>
            <a:r>
              <a:rPr lang="en-US" dirty="0"/>
              <a:t>block creation, deletion, and replication upon instruction from the </a:t>
            </a:r>
            <a:r>
              <a:rPr lang="en-US" b="1" dirty="0" err="1"/>
              <a:t>NameNode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/>
              <a:t>a block is written on a </a:t>
            </a:r>
            <a:r>
              <a:rPr lang="en-US" b="1" dirty="0" err="1"/>
              <a:t>datanode</a:t>
            </a:r>
            <a:r>
              <a:rPr lang="en-US" dirty="0"/>
              <a:t>, it replicates it to other </a:t>
            </a:r>
            <a:r>
              <a:rPr lang="en-US" b="1" dirty="0" err="1" smtClean="0"/>
              <a:t>datanodes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b="1" dirty="0" err="1" smtClean="0"/>
              <a:t>Datanodes</a:t>
            </a:r>
            <a:r>
              <a:rPr lang="en-US" dirty="0" smtClean="0"/>
              <a:t> </a:t>
            </a:r>
            <a:r>
              <a:rPr lang="en-US" dirty="0"/>
              <a:t>can be deployed on commodity Hardware and we need not deploy them on very reliable </a:t>
            </a:r>
            <a:r>
              <a:rPr lang="en-US" dirty="0" smtClean="0"/>
              <a:t>hardware.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Setup on Windows </a:t>
            </a:r>
            <a:r>
              <a:rPr lang="en-US" dirty="0" smtClean="0">
                <a:latin typeface="Bookman Old Style" panose="02050604050505020204" pitchFamily="18" charset="0"/>
              </a:rPr>
              <a:t>10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We need </a:t>
            </a:r>
            <a:r>
              <a:rPr lang="en-US" b="1" dirty="0"/>
              <a:t>Java JDK8 &amp; Hadoop </a:t>
            </a:r>
            <a:r>
              <a:rPr lang="en-US" b="1" dirty="0" smtClean="0"/>
              <a:t>3.1.4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Create a folder </a:t>
            </a:r>
            <a:r>
              <a:rPr lang="en-US" b="1" dirty="0"/>
              <a:t>'data'</a:t>
            </a:r>
            <a:r>
              <a:rPr lang="en-US" dirty="0"/>
              <a:t> in Hadoop home C:\hadoop\data and </a:t>
            </a:r>
            <a:r>
              <a:rPr lang="en-US" b="1" dirty="0"/>
              <a:t>'</a:t>
            </a:r>
            <a:r>
              <a:rPr lang="en-US" b="1" dirty="0" err="1"/>
              <a:t>namenode</a:t>
            </a:r>
            <a:r>
              <a:rPr lang="en-US" b="1" dirty="0"/>
              <a:t>'</a:t>
            </a:r>
            <a:r>
              <a:rPr lang="en-US" dirty="0"/>
              <a:t> and </a:t>
            </a:r>
            <a:r>
              <a:rPr lang="en-US" b="1" dirty="0"/>
              <a:t>'</a:t>
            </a:r>
            <a:r>
              <a:rPr lang="en-US" b="1" dirty="0" err="1"/>
              <a:t>datanode</a:t>
            </a:r>
            <a:r>
              <a:rPr lang="en-US" b="1" dirty="0"/>
              <a:t>'</a:t>
            </a:r>
            <a:r>
              <a:rPr lang="en-US" dirty="0"/>
              <a:t> folders under </a:t>
            </a:r>
            <a:r>
              <a:rPr lang="en-US" b="1" dirty="0"/>
              <a:t>data</a:t>
            </a:r>
            <a:r>
              <a:rPr lang="en-US" dirty="0"/>
              <a:t>. 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Edit </a:t>
            </a:r>
            <a:r>
              <a:rPr lang="en-US" b="1" dirty="0"/>
              <a:t>hdfs-site.xml</a:t>
            </a:r>
            <a:endParaRPr lang="en-IN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0070C0"/>
                </a:solidFill>
              </a:rPr>
              <a:t>&lt;configuration&gt;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&lt;property&gt;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&lt;name&gt; </a:t>
            </a:r>
            <a:r>
              <a:rPr lang="en-US" dirty="0" err="1">
                <a:solidFill>
                  <a:srgbClr val="0070C0"/>
                </a:solidFill>
              </a:rPr>
              <a:t>dfs.replication</a:t>
            </a:r>
            <a:r>
              <a:rPr lang="en-US" dirty="0">
                <a:solidFill>
                  <a:srgbClr val="0070C0"/>
                </a:solidFill>
              </a:rPr>
              <a:t>&lt;/name&gt;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&lt;value&gt;1&lt;/value&gt;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&lt;/property&gt;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&lt;property&gt;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&lt;name&gt;</a:t>
            </a:r>
            <a:r>
              <a:rPr lang="en-US" b="1" dirty="0" err="1">
                <a:solidFill>
                  <a:srgbClr val="0070C0"/>
                </a:solidFill>
              </a:rPr>
              <a:t>dfs.namenode.name.dir</a:t>
            </a:r>
            <a:r>
              <a:rPr lang="en-US" b="1" dirty="0">
                <a:solidFill>
                  <a:srgbClr val="0070C0"/>
                </a:solidFill>
              </a:rPr>
              <a:t>&lt;/name&gt;</a:t>
            </a:r>
            <a:endParaRPr lang="en-IN" b="1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&lt;value&gt;C:\</a:t>
            </a:r>
            <a:r>
              <a:rPr lang="en-US" b="1" dirty="0" err="1">
                <a:solidFill>
                  <a:srgbClr val="0070C0"/>
                </a:solidFill>
              </a:rPr>
              <a:t>hadoop</a:t>
            </a:r>
            <a:r>
              <a:rPr lang="en-US" b="1" dirty="0">
                <a:solidFill>
                  <a:srgbClr val="0070C0"/>
                </a:solidFill>
              </a:rPr>
              <a:t>\data\</a:t>
            </a:r>
            <a:r>
              <a:rPr lang="en-US" b="1" dirty="0" err="1">
                <a:solidFill>
                  <a:srgbClr val="0070C0"/>
                </a:solidFill>
              </a:rPr>
              <a:t>namenode</a:t>
            </a:r>
            <a:r>
              <a:rPr lang="en-US" b="1" dirty="0">
                <a:solidFill>
                  <a:srgbClr val="0070C0"/>
                </a:solidFill>
              </a:rPr>
              <a:t>&lt;/value&gt;</a:t>
            </a:r>
            <a:endParaRPr lang="en-IN" b="1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&lt;/property&gt;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&lt;property&gt;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&lt;name&gt;</a:t>
            </a:r>
            <a:r>
              <a:rPr lang="en-US" b="1" dirty="0" err="1">
                <a:solidFill>
                  <a:srgbClr val="0070C0"/>
                </a:solidFill>
              </a:rPr>
              <a:t>dfs.datanode.data.dir</a:t>
            </a:r>
            <a:r>
              <a:rPr lang="en-US" b="1" dirty="0">
                <a:solidFill>
                  <a:srgbClr val="0070C0"/>
                </a:solidFill>
              </a:rPr>
              <a:t>&lt;/name&gt;</a:t>
            </a:r>
            <a:endParaRPr lang="en-IN" b="1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&lt;value&gt;C:\</a:t>
            </a:r>
            <a:r>
              <a:rPr lang="en-US" b="1" dirty="0" err="1">
                <a:solidFill>
                  <a:srgbClr val="0070C0"/>
                </a:solidFill>
              </a:rPr>
              <a:t>hadoop</a:t>
            </a:r>
            <a:r>
              <a:rPr lang="en-US" b="1" dirty="0">
                <a:solidFill>
                  <a:srgbClr val="0070C0"/>
                </a:solidFill>
              </a:rPr>
              <a:t>\data\</a:t>
            </a:r>
            <a:r>
              <a:rPr lang="en-US" b="1" dirty="0" err="1">
                <a:solidFill>
                  <a:srgbClr val="0070C0"/>
                </a:solidFill>
              </a:rPr>
              <a:t>datanode</a:t>
            </a:r>
            <a:r>
              <a:rPr lang="en-US" b="1" dirty="0">
                <a:solidFill>
                  <a:srgbClr val="0070C0"/>
                </a:solidFill>
              </a:rPr>
              <a:t>&lt;/value&gt;</a:t>
            </a:r>
            <a:endParaRPr lang="en-IN" b="1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&lt;/property&gt;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&lt;/configuration</a:t>
            </a:r>
            <a:r>
              <a:rPr lang="en-US" dirty="0" smtClean="0">
                <a:solidFill>
                  <a:srgbClr val="0070C0"/>
                </a:solidFill>
              </a:rPr>
              <a:t>&gt;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14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538" t="-3643" r="46567" b="3643"/>
          <a:stretch/>
        </p:blipFill>
        <p:spPr>
          <a:xfrm>
            <a:off x="6670476" y="2420888"/>
            <a:ext cx="4714595" cy="19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400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dirty="0"/>
              <a:t>HDFS </a:t>
            </a:r>
            <a:r>
              <a:rPr lang="en-US" dirty="0" smtClean="0"/>
              <a:t>Commands – Starting HDFS &amp; YARN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 </a:t>
            </a:r>
            <a:r>
              <a:rPr lang="en-US" b="1" dirty="0"/>
              <a:t>1.</a:t>
            </a:r>
            <a:r>
              <a:rPr lang="en-US" dirty="0"/>
              <a:t> </a:t>
            </a:r>
            <a:r>
              <a:rPr lang="en-US" b="1" dirty="0"/>
              <a:t>Starting Hadoop HDFS:</a:t>
            </a:r>
            <a:r>
              <a:rPr lang="en-US" dirty="0"/>
              <a:t> 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c:\hadoop\sbin&gt;</a:t>
            </a:r>
            <a:r>
              <a:rPr lang="en-US" dirty="0">
                <a:solidFill>
                  <a:srgbClr val="0070C0"/>
                </a:solidFill>
              </a:rPr>
              <a:t>start-dfs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b="1" dirty="0" smtClean="0"/>
              <a:t>2</a:t>
            </a:r>
            <a:r>
              <a:rPr lang="en-US" b="1" dirty="0"/>
              <a:t>. Starting YARN: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c:\hadoop\sbin&gt;</a:t>
            </a:r>
            <a:r>
              <a:rPr lang="en-US" dirty="0">
                <a:solidFill>
                  <a:srgbClr val="0070C0"/>
                </a:solidFill>
              </a:rPr>
              <a:t>start-yarn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b="1" dirty="0" smtClean="0"/>
              <a:t>3</a:t>
            </a:r>
            <a:r>
              <a:rPr lang="en-US" b="1" dirty="0"/>
              <a:t>. Check the status: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c:\</a:t>
            </a:r>
            <a:r>
              <a:rPr lang="en-US" dirty="0" smtClean="0"/>
              <a:t>hadoop\sbin&gt;</a:t>
            </a:r>
            <a:r>
              <a:rPr lang="en-US" dirty="0" smtClean="0">
                <a:solidFill>
                  <a:srgbClr val="0070C0"/>
                </a:solidFill>
              </a:rPr>
              <a:t>jps	/* </a:t>
            </a:r>
            <a:r>
              <a:rPr lang="en-US" dirty="0"/>
              <a:t>Java Virtual Machine Process </a:t>
            </a:r>
            <a:r>
              <a:rPr lang="en-US" dirty="0" smtClean="0"/>
              <a:t>Status */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Franklin Gothic Book" panose="020B0503020102020204" pitchFamily="34" charset="0"/>
              </a:rPr>
              <a:t>13712 </a:t>
            </a:r>
            <a:r>
              <a:rPr lang="en-US" dirty="0" err="1">
                <a:latin typeface="Franklin Gothic Book" panose="020B0503020102020204" pitchFamily="34" charset="0"/>
              </a:rPr>
              <a:t>ResourceManager</a:t>
            </a:r>
            <a:endParaRPr lang="en-IN" dirty="0">
              <a:latin typeface="Franklin Gothic Book" panose="020B05030201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Franklin Gothic Book" panose="020B0503020102020204" pitchFamily="34" charset="0"/>
              </a:rPr>
              <a:t>12452 </a:t>
            </a:r>
            <a:r>
              <a:rPr lang="en-US" dirty="0" err="1">
                <a:latin typeface="Franklin Gothic Book" panose="020B0503020102020204" pitchFamily="34" charset="0"/>
              </a:rPr>
              <a:t>NodeManager</a:t>
            </a:r>
            <a:endParaRPr lang="en-IN" dirty="0">
              <a:latin typeface="Franklin Gothic Book" panose="020B05030201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Franklin Gothic Book" panose="020B0503020102020204" pitchFamily="34" charset="0"/>
              </a:rPr>
              <a:t>15316 </a:t>
            </a:r>
            <a:r>
              <a:rPr lang="en-US" dirty="0" err="1">
                <a:latin typeface="Franklin Gothic Book" panose="020B0503020102020204" pitchFamily="34" charset="0"/>
              </a:rPr>
              <a:t>Jps</a:t>
            </a:r>
            <a:endParaRPr lang="en-IN" dirty="0">
              <a:latin typeface="Franklin Gothic Book" panose="020B05030201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Franklin Gothic Book" panose="020B0503020102020204" pitchFamily="34" charset="0"/>
              </a:rPr>
              <a:t>868 </a:t>
            </a:r>
            <a:r>
              <a:rPr lang="en-US" dirty="0" err="1">
                <a:latin typeface="Franklin Gothic Book" panose="020B0503020102020204" pitchFamily="34" charset="0"/>
              </a:rPr>
              <a:t>NameNode</a:t>
            </a:r>
            <a:endParaRPr lang="en-IN" dirty="0">
              <a:latin typeface="Franklin Gothic Book" panose="020B05030201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Franklin Gothic Book" panose="020B0503020102020204" pitchFamily="34" charset="0"/>
              </a:rPr>
              <a:t>13560 </a:t>
            </a:r>
            <a:r>
              <a:rPr lang="en-US" dirty="0" err="1">
                <a:latin typeface="Franklin Gothic Book" panose="020B0503020102020204" pitchFamily="34" charset="0"/>
              </a:rPr>
              <a:t>DataNode</a:t>
            </a:r>
            <a:endParaRPr lang="en-IN" dirty="0">
              <a:latin typeface="Franklin Gothic Book" panose="020B05030201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IN" dirty="0"/>
          </a:p>
          <a:p>
            <a:pPr marL="0" indent="0">
              <a:spcBef>
                <a:spcPts val="600"/>
              </a:spcBef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37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/>
              <a:t>HDFS Commands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1. </a:t>
            </a:r>
            <a:r>
              <a:rPr lang="en-US" b="1" dirty="0"/>
              <a:t>Create a directory called user: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c:\hadoop\sbin&gt;</a:t>
            </a:r>
            <a:r>
              <a:rPr lang="en-US" b="1" dirty="0"/>
              <a:t>hdfs </a:t>
            </a:r>
            <a:r>
              <a:rPr lang="en-US" b="1" dirty="0" err="1"/>
              <a:t>dfs</a:t>
            </a:r>
            <a:r>
              <a:rPr lang="en-US" b="1" dirty="0"/>
              <a:t> -</a:t>
            </a:r>
            <a:r>
              <a:rPr lang="en-US" b="1" dirty="0" err="1"/>
              <a:t>mkdir</a:t>
            </a:r>
            <a:r>
              <a:rPr lang="en-US" b="1" dirty="0"/>
              <a:t> /user</a:t>
            </a:r>
            <a:endParaRPr lang="en-IN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2. </a:t>
            </a:r>
            <a:r>
              <a:rPr lang="en-US" b="1" dirty="0"/>
              <a:t>Copy the file Hello.java from local drive to /user and display the file: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c:\hadoop\sbin&gt;</a:t>
            </a:r>
            <a:r>
              <a:rPr lang="en-US" b="1" dirty="0"/>
              <a:t>hdfs </a:t>
            </a:r>
            <a:r>
              <a:rPr lang="en-US" b="1" dirty="0" err="1"/>
              <a:t>dfs</a:t>
            </a:r>
            <a:r>
              <a:rPr lang="en-US" b="1" dirty="0"/>
              <a:t> -</a:t>
            </a:r>
            <a:r>
              <a:rPr lang="en-US" b="1" dirty="0" err="1"/>
              <a:t>copyFromLocal</a:t>
            </a:r>
            <a:r>
              <a:rPr lang="en-US" b="1" dirty="0"/>
              <a:t> D:\Hello.java /user</a:t>
            </a:r>
            <a:endParaRPr lang="en-IN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c</a:t>
            </a:r>
            <a:r>
              <a:rPr lang="en-US" dirty="0"/>
              <a:t>:\hadoop\sbin&gt;</a:t>
            </a:r>
            <a:r>
              <a:rPr lang="en-US" b="1" dirty="0"/>
              <a:t>hdfs </a:t>
            </a:r>
            <a:r>
              <a:rPr lang="en-US" b="1" dirty="0" err="1"/>
              <a:t>dfs</a:t>
            </a:r>
            <a:r>
              <a:rPr lang="en-US" b="1" dirty="0"/>
              <a:t> -cat /user/Hello.java</a:t>
            </a:r>
            <a:endParaRPr lang="en-IN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/* First Java program to say Hello */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public class Hello {   // Save as "Hello.java" under "d:\myProject"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 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     </a:t>
            </a:r>
            <a:r>
              <a:rPr lang="en-US" dirty="0" err="1"/>
              <a:t>System.out.println</a:t>
            </a:r>
            <a:r>
              <a:rPr lang="en-US" dirty="0"/>
              <a:t>("Hello, world!");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  }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}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3. </a:t>
            </a:r>
            <a:r>
              <a:rPr lang="en-US" b="1" dirty="0"/>
              <a:t>List Files in /user directory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c:\hadoop\sbin&gt;</a:t>
            </a:r>
            <a:r>
              <a:rPr lang="en-US" b="1" dirty="0"/>
              <a:t>hdfs </a:t>
            </a:r>
            <a:r>
              <a:rPr lang="en-US" b="1" dirty="0" err="1"/>
              <a:t>dfs</a:t>
            </a:r>
            <a:r>
              <a:rPr lang="en-US" b="1" dirty="0"/>
              <a:t> -ls /user</a:t>
            </a:r>
            <a:endParaRPr lang="en-IN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Found 1 items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   1 Admin </a:t>
            </a:r>
            <a:r>
              <a:rPr lang="en-US" dirty="0" err="1"/>
              <a:t>supergroup</a:t>
            </a:r>
            <a:r>
              <a:rPr lang="en-US" dirty="0"/>
              <a:t>        210 2024-08-10 10:47 /user/Hello.java</a:t>
            </a:r>
            <a:endParaRPr lang="en-IN" dirty="0"/>
          </a:p>
          <a:p>
            <a:pPr marL="0" indent="0">
              <a:spcBef>
                <a:spcPts val="600"/>
              </a:spcBef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6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Hadoop MapReduce Framework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Software framework-</a:t>
            </a:r>
            <a:r>
              <a:rPr lang="en-US" sz="2200" dirty="0"/>
              <a:t> multi-terabyte </a:t>
            </a:r>
            <a:r>
              <a:rPr lang="en-US" sz="2200" dirty="0" smtClean="0"/>
              <a:t>data-sets of data</a:t>
            </a:r>
            <a:r>
              <a:rPr lang="en-US" sz="2200" b="1" dirty="0" smtClean="0"/>
              <a:t> </a:t>
            </a:r>
            <a:r>
              <a:rPr lang="en-US" sz="2200" b="1" dirty="0"/>
              <a:t>in-parallel </a:t>
            </a:r>
            <a:r>
              <a:rPr lang="en-US" sz="2200" dirty="0"/>
              <a:t>on large </a:t>
            </a:r>
            <a:r>
              <a:rPr lang="en-US" sz="2200" dirty="0" smtClean="0"/>
              <a:t>clusters.</a:t>
            </a:r>
          </a:p>
          <a:p>
            <a:r>
              <a:rPr lang="en-US" sz="2200" dirty="0"/>
              <a:t>A MapReduce </a:t>
            </a:r>
            <a:r>
              <a:rPr lang="en-US" sz="2200" i="1" dirty="0"/>
              <a:t>job</a:t>
            </a:r>
            <a:r>
              <a:rPr lang="en-US" sz="2200" dirty="0"/>
              <a:t> usually </a:t>
            </a:r>
            <a:r>
              <a:rPr lang="en-US" sz="2200" dirty="0">
                <a:solidFill>
                  <a:srgbClr val="0070C0"/>
                </a:solidFill>
              </a:rPr>
              <a:t>splits the input data-set </a:t>
            </a:r>
            <a:r>
              <a:rPr lang="en-US" sz="2200" dirty="0"/>
              <a:t>into independent chunks which are processed by the </a:t>
            </a:r>
            <a:r>
              <a:rPr lang="en-US" sz="2200" b="1" i="1" dirty="0">
                <a:solidFill>
                  <a:srgbClr val="0070C0"/>
                </a:solidFill>
              </a:rPr>
              <a:t>map tasks</a:t>
            </a:r>
            <a:r>
              <a:rPr lang="en-US" sz="2200" dirty="0"/>
              <a:t> in a completely parallel manner. </a:t>
            </a:r>
          </a:p>
          <a:p>
            <a:r>
              <a:rPr lang="en-US" sz="2200" dirty="0"/>
              <a:t>The framework sorts the outputs of the maps, which are then input to the </a:t>
            </a:r>
            <a:r>
              <a:rPr lang="en-US" sz="2200" b="1" i="1" dirty="0">
                <a:solidFill>
                  <a:srgbClr val="0070C0"/>
                </a:solidFill>
              </a:rPr>
              <a:t>reduce</a:t>
            </a:r>
            <a:r>
              <a:rPr lang="en-US" sz="2200" i="1" dirty="0"/>
              <a:t> tasks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b="1" dirty="0" smtClean="0"/>
              <a:t>Simple Example:</a:t>
            </a:r>
          </a:p>
          <a:p>
            <a:r>
              <a:rPr lang="en-US" sz="2000" dirty="0"/>
              <a:t>Assume that you want to count the frequency of occurrence of the word “data” in the book “Big Data Analytics”.</a:t>
            </a:r>
          </a:p>
          <a:p>
            <a:r>
              <a:rPr lang="en-US" sz="2000" dirty="0"/>
              <a:t>Call 20 friends and give each chapter in the book to </a:t>
            </a:r>
            <a:r>
              <a:rPr lang="en-US" sz="2000" dirty="0" smtClean="0"/>
              <a:t>search- “</a:t>
            </a:r>
            <a:r>
              <a:rPr lang="en-US" sz="2000" dirty="0">
                <a:solidFill>
                  <a:srgbClr val="0070C0"/>
                </a:solidFill>
              </a:rPr>
              <a:t>MAP</a:t>
            </a:r>
            <a:r>
              <a:rPr lang="en-US" sz="2000" dirty="0"/>
              <a:t>” task.</a:t>
            </a:r>
          </a:p>
          <a:p>
            <a:r>
              <a:rPr lang="en-US" sz="2000" dirty="0"/>
              <a:t>After all 20 completed counting, simply sum </a:t>
            </a:r>
            <a:r>
              <a:rPr lang="en-US" sz="2000" dirty="0" smtClean="0"/>
              <a:t>it - “</a:t>
            </a:r>
            <a:r>
              <a:rPr lang="en-US" sz="2000" dirty="0">
                <a:solidFill>
                  <a:srgbClr val="0070C0"/>
                </a:solidFill>
              </a:rPr>
              <a:t>Reduce</a:t>
            </a:r>
            <a:r>
              <a:rPr lang="en-US" sz="2000" dirty="0"/>
              <a:t>” task.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 smtClean="0"/>
          </a:p>
          <a:p>
            <a:endParaRPr lang="en-IN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374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Wordcount</a:t>
            </a:r>
            <a:r>
              <a:rPr lang="en-US" dirty="0" smtClean="0"/>
              <a:t>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9929112" cy="5040560"/>
          </a:xfrm>
        </p:spPr>
        <p:txBody>
          <a:bodyPr/>
          <a:lstStyle/>
          <a:p>
            <a:r>
              <a:rPr lang="en-US" dirty="0"/>
              <a:t>MapReduce is a programming model for performing parallel processing on large </a:t>
            </a:r>
            <a:r>
              <a:rPr lang="en-US" dirty="0" smtClean="0"/>
              <a:t>data </a:t>
            </a:r>
            <a:r>
              <a:rPr lang="en-IN" dirty="0" smtClean="0"/>
              <a:t>sets.</a:t>
            </a:r>
          </a:p>
          <a:p>
            <a:r>
              <a:rPr lang="en-US" dirty="0" err="1" smtClean="0"/>
              <a:t>Mapreduce</a:t>
            </a:r>
            <a:r>
              <a:rPr lang="en-US" dirty="0" smtClean="0"/>
              <a:t> Algorithm:</a:t>
            </a:r>
          </a:p>
          <a:p>
            <a:pPr defTabSz="860400">
              <a:spcAft>
                <a:spcPts val="1200"/>
              </a:spcAft>
            </a:pPr>
            <a:r>
              <a:rPr lang="en-US" b="1" dirty="0" smtClean="0"/>
              <a:t>Step 1:</a:t>
            </a:r>
            <a:r>
              <a:rPr lang="en-US" dirty="0" smtClean="0"/>
              <a:t> 	Use </a:t>
            </a:r>
            <a:r>
              <a:rPr lang="en-US" dirty="0"/>
              <a:t>a mapper function to turn each item into zero or </a:t>
            </a:r>
            <a:r>
              <a:rPr lang="en-US" dirty="0" smtClean="0"/>
              <a:t>			more </a:t>
            </a:r>
            <a:r>
              <a:rPr lang="en-US" dirty="0"/>
              <a:t>key-value pairs</a:t>
            </a:r>
            <a:r>
              <a:rPr lang="en-US" dirty="0" smtClean="0"/>
              <a:t>.</a:t>
            </a:r>
          </a:p>
          <a:p>
            <a:pPr defTabSz="860400">
              <a:spcAft>
                <a:spcPts val="1200"/>
              </a:spcAft>
            </a:pPr>
            <a:r>
              <a:rPr lang="en-US" b="1" dirty="0" smtClean="0"/>
              <a:t>Step-2:</a:t>
            </a:r>
            <a:r>
              <a:rPr lang="en-US" dirty="0" smtClean="0"/>
              <a:t> 	Collect </a:t>
            </a:r>
            <a:r>
              <a:rPr lang="en-US" dirty="0"/>
              <a:t>together all the pairs with identical keys</a:t>
            </a:r>
            <a:r>
              <a:rPr lang="en-US" dirty="0" smtClean="0"/>
              <a:t>.</a:t>
            </a:r>
          </a:p>
          <a:p>
            <a:pPr defTabSz="860400"/>
            <a:r>
              <a:rPr lang="en-US" b="1" dirty="0" smtClean="0"/>
              <a:t>Step 3:</a:t>
            </a:r>
            <a:r>
              <a:rPr lang="en-US" dirty="0" smtClean="0"/>
              <a:t> 	Use </a:t>
            </a:r>
            <a:r>
              <a:rPr lang="en-US" dirty="0"/>
              <a:t>a reducer function on each collection of grouped </a:t>
            </a:r>
            <a:r>
              <a:rPr lang="en-US" dirty="0" smtClean="0"/>
              <a:t>			values </a:t>
            </a:r>
            <a:r>
              <a:rPr lang="en-US" dirty="0"/>
              <a:t>to produce </a:t>
            </a:r>
            <a:r>
              <a:rPr lang="en-US" dirty="0" smtClean="0"/>
              <a:t>output values </a:t>
            </a:r>
            <a:r>
              <a:rPr lang="en-US" dirty="0"/>
              <a:t>for the corresponding key.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79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realworld</a:t>
            </a:r>
            <a:r>
              <a:rPr lang="en-US" dirty="0" smtClean="0"/>
              <a:t> Scenario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5255489" y="2852936"/>
            <a:ext cx="2321200" cy="1008112"/>
          </a:xfrm>
          <a:prstGeom prst="roundRect">
            <a:avLst/>
          </a:prstGeom>
          <a:solidFill>
            <a:srgbClr val="4A20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Mapreduce</a:t>
            </a:r>
            <a:endParaRPr lang="en-IN" sz="3200" dirty="0"/>
          </a:p>
        </p:txBody>
      </p:sp>
      <p:pic>
        <p:nvPicPr>
          <p:cNvPr id="1026" name="Picture 2" descr="https://miro.medium.com/v2/resize:fit:904/1*mar1GtAZnSBJokwqc3s8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08" y="1268760"/>
            <a:ext cx="3465454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v2/resize:fit:1125/1*jq6648Cc3RNS7Jdoa5AkE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90" y="1196752"/>
            <a:ext cx="363309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735410" y="3212976"/>
            <a:ext cx="54071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7606772" y="3212976"/>
            <a:ext cx="54071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89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Module 2: Large-Scale Data Storage and Management: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b="1" dirty="0"/>
              <a:t>Hadoop Distributed File System (HDFS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Apache Hadoop</a:t>
            </a:r>
          </a:p>
          <a:p>
            <a:r>
              <a:rPr lang="en-US" b="1" dirty="0" smtClean="0"/>
              <a:t>Map </a:t>
            </a:r>
            <a:r>
              <a:rPr lang="en-US" b="1" dirty="0"/>
              <a:t>Reduce </a:t>
            </a:r>
            <a:r>
              <a:rPr lang="en-US" b="1" dirty="0" smtClean="0"/>
              <a:t>Framework</a:t>
            </a:r>
          </a:p>
          <a:p>
            <a:r>
              <a:rPr lang="en-US" b="1" dirty="0" smtClean="0"/>
              <a:t>Apache Spark</a:t>
            </a:r>
          </a:p>
          <a:p>
            <a:r>
              <a:rPr lang="en-US" b="1" dirty="0" smtClean="0"/>
              <a:t>Scala</a:t>
            </a:r>
          </a:p>
          <a:p>
            <a:r>
              <a:rPr lang="en-US" b="1" dirty="0"/>
              <a:t>Spark SQL</a:t>
            </a:r>
          </a:p>
          <a:p>
            <a:r>
              <a:rPr lang="en-US" b="1" dirty="0" smtClean="0"/>
              <a:t>PySpark</a:t>
            </a:r>
          </a:p>
          <a:p>
            <a:r>
              <a:rPr lang="en-US" b="1" dirty="0" smtClean="0"/>
              <a:t>Examples</a:t>
            </a:r>
            <a:endParaRPr lang="en-IN" b="1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71C02C-B144-432C-9058-D06263DDA216}" type="datetime1">
              <a:rPr lang="zh-CN" altLang="en-US" smtClean="0"/>
              <a:pPr/>
              <a:t>2025/1/15</a:t>
            </a:fld>
            <a:endParaRPr lang="en-US" altLang="zh-CN" smtClean="0"/>
          </a:p>
        </p:txBody>
      </p:sp>
      <p:sp>
        <p:nvSpPr>
          <p:cNvPr id="58371" name="灯片编号占位符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163D733-4061-492F-B8D7-A5DC1759D24A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5372" y="286605"/>
            <a:ext cx="7543800" cy="737334"/>
          </a:xfrm>
        </p:spPr>
        <p:txBody>
          <a:bodyPr/>
          <a:lstStyle/>
          <a:p>
            <a:r>
              <a:rPr lang="en-US" altLang="zh-CN" dirty="0" smtClean="0"/>
              <a:t>Example-1: Word count</a:t>
            </a:r>
          </a:p>
        </p:txBody>
      </p:sp>
      <p:sp>
        <p:nvSpPr>
          <p:cNvPr id="58373" name="Rounded Rectangle 5"/>
          <p:cNvSpPr>
            <a:spLocks noChangeArrowheads="1"/>
          </p:cNvSpPr>
          <p:nvPr/>
        </p:nvSpPr>
        <p:spPr bwMode="auto">
          <a:xfrm>
            <a:off x="3724276" y="1871664"/>
            <a:ext cx="11588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Mapper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100">
                <a:solidFill>
                  <a:schemeClr val="tx1"/>
                </a:solidFill>
                <a:latin typeface="Tahoma" panose="020B0604030504040204" pitchFamily="34" charset="0"/>
              </a:rPr>
              <a:t>(1-2)</a:t>
            </a:r>
          </a:p>
        </p:txBody>
      </p:sp>
      <p:sp>
        <p:nvSpPr>
          <p:cNvPr id="58374" name="Rounded Rectangle 6"/>
          <p:cNvSpPr>
            <a:spLocks noChangeArrowheads="1"/>
          </p:cNvSpPr>
          <p:nvPr/>
        </p:nvSpPr>
        <p:spPr bwMode="auto">
          <a:xfrm>
            <a:off x="3730626" y="2801939"/>
            <a:ext cx="11588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Mapper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(3-4)</a:t>
            </a:r>
          </a:p>
        </p:txBody>
      </p:sp>
      <p:sp>
        <p:nvSpPr>
          <p:cNvPr id="58375" name="Rounded Rectangle 7"/>
          <p:cNvSpPr>
            <a:spLocks noChangeArrowheads="1"/>
          </p:cNvSpPr>
          <p:nvPr/>
        </p:nvSpPr>
        <p:spPr bwMode="auto">
          <a:xfrm>
            <a:off x="3727451" y="3743326"/>
            <a:ext cx="11588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Mapper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(5-6)</a:t>
            </a:r>
          </a:p>
        </p:txBody>
      </p:sp>
      <p:sp>
        <p:nvSpPr>
          <p:cNvPr id="58376" name="Rounded Rectangle 8"/>
          <p:cNvSpPr>
            <a:spLocks noChangeArrowheads="1"/>
          </p:cNvSpPr>
          <p:nvPr/>
        </p:nvSpPr>
        <p:spPr bwMode="auto">
          <a:xfrm>
            <a:off x="3724276" y="4664076"/>
            <a:ext cx="11588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Mapper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(7-8)</a:t>
            </a:r>
          </a:p>
        </p:txBody>
      </p:sp>
      <p:sp>
        <p:nvSpPr>
          <p:cNvPr id="58377" name="Rounded Rectangle 9"/>
          <p:cNvSpPr>
            <a:spLocks noChangeArrowheads="1"/>
          </p:cNvSpPr>
          <p:nvPr/>
        </p:nvSpPr>
        <p:spPr bwMode="auto">
          <a:xfrm>
            <a:off x="8201026" y="1868489"/>
            <a:ext cx="1277937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Reducer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(A-G)</a:t>
            </a:r>
          </a:p>
        </p:txBody>
      </p:sp>
      <p:sp>
        <p:nvSpPr>
          <p:cNvPr id="58378" name="Rounded Rectangle 10"/>
          <p:cNvSpPr>
            <a:spLocks noChangeArrowheads="1"/>
          </p:cNvSpPr>
          <p:nvPr/>
        </p:nvSpPr>
        <p:spPr bwMode="auto">
          <a:xfrm>
            <a:off x="8207376" y="2798764"/>
            <a:ext cx="134302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Reducer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(H-N)</a:t>
            </a:r>
          </a:p>
        </p:txBody>
      </p:sp>
      <p:sp>
        <p:nvSpPr>
          <p:cNvPr id="58379" name="Rounded Rectangle 11"/>
          <p:cNvSpPr>
            <a:spLocks noChangeArrowheads="1"/>
          </p:cNvSpPr>
          <p:nvPr/>
        </p:nvSpPr>
        <p:spPr bwMode="auto">
          <a:xfrm>
            <a:off x="8204201" y="3740151"/>
            <a:ext cx="141922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Reducer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(O-U)</a:t>
            </a:r>
          </a:p>
        </p:txBody>
      </p:sp>
      <p:sp>
        <p:nvSpPr>
          <p:cNvPr id="58380" name="Rounded Rectangle 12"/>
          <p:cNvSpPr>
            <a:spLocks noChangeArrowheads="1"/>
          </p:cNvSpPr>
          <p:nvPr/>
        </p:nvSpPr>
        <p:spPr bwMode="auto">
          <a:xfrm>
            <a:off x="8201026" y="4660901"/>
            <a:ext cx="13493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Reducer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(V-Z)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90687" y="2255838"/>
            <a:ext cx="141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ahoma" panose="020B0604030504040204" pitchFamily="34" charset="0"/>
              </a:rPr>
              <a:t>(1, the apple)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87512" y="2595563"/>
            <a:ext cx="1543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(2, is an apple)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692276" y="2927350"/>
            <a:ext cx="1836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ahoma" panose="020B0604030504040204" pitchFamily="34" charset="0"/>
              </a:rPr>
              <a:t>(3, not an orange)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92275" y="3251200"/>
            <a:ext cx="16557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(4, because the)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685925" y="3573463"/>
            <a:ext cx="1198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ahoma" panose="020B0604030504040204" pitchFamily="34" charset="0"/>
              </a:rPr>
              <a:t>(5, orange)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684337" y="3914775"/>
            <a:ext cx="2000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(6, unlike the apple)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689101" y="4246563"/>
            <a:ext cx="1398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ahoma" panose="020B0604030504040204" pitchFamily="34" charset="0"/>
              </a:rPr>
              <a:t>(7, is orange)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689101" y="4568825"/>
            <a:ext cx="1443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(8, not green)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410450" y="3895725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(the, 1)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7204075" y="1843088"/>
            <a:ext cx="106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(apple, 1)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543801" y="2855913"/>
            <a:ext cx="7127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(is, 1)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316662" y="1843088"/>
            <a:ext cx="106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(apple, 1)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872287" y="2085975"/>
            <a:ext cx="795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(an, 1)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7391400" y="3089275"/>
            <a:ext cx="868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(not, 1)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078663" y="3654425"/>
            <a:ext cx="1198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(orange, 1)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472362" y="2085975"/>
            <a:ext cx="795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(an, 1)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961188" y="2317750"/>
            <a:ext cx="1304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(because, 1)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727825" y="3895725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(the, 1)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56313" y="3654425"/>
            <a:ext cx="1198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(orange, 1)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177088" y="4138613"/>
            <a:ext cx="1101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(unlike, 1)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437187" y="1843088"/>
            <a:ext cx="106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(apple, 1)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046787" y="3895725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(the, 1)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015162" y="2855913"/>
            <a:ext cx="712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(is, 1)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043488" y="3654425"/>
            <a:ext cx="1198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(orange, 1)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710363" y="3089275"/>
            <a:ext cx="868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(not, 1)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7177087" y="2551113"/>
            <a:ext cx="1087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(green, 1)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9615487" y="1646238"/>
            <a:ext cx="106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(apple, 3)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9880601" y="1879600"/>
            <a:ext cx="795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(an, 2)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9344026" y="2112963"/>
            <a:ext cx="1304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(because, 1)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9598026" y="2344738"/>
            <a:ext cx="1087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(green, 1)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9980612" y="2820988"/>
            <a:ext cx="712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(is, 2)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9834563" y="3052763"/>
            <a:ext cx="868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(not, 2)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9504363" y="3662363"/>
            <a:ext cx="1198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(orange, 3)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9829800" y="3895725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(the, 3)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9601201" y="4129088"/>
            <a:ext cx="1101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(unlike, 1)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529388" y="1846263"/>
            <a:ext cx="1730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(apple, {1, 1, 1})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027863" y="2079625"/>
            <a:ext cx="1228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(an, {1, 1})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757988" y="2311400"/>
            <a:ext cx="1501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(because, {1})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975476" y="2544763"/>
            <a:ext cx="1284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(green, {1})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7104063" y="2860675"/>
            <a:ext cx="1146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(is, {1, 1})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6958012" y="3092450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(not, {1, 1})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402387" y="3660775"/>
            <a:ext cx="1868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(orange, {1, 1, 1})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6729413" y="3894138"/>
            <a:ext cx="1533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(the, {1, 1, 1})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6972301" y="4127500"/>
            <a:ext cx="1298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(unlike, {1})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1755775" y="5427664"/>
            <a:ext cx="14160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Each mapper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receives some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of the KV-pairs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as input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3600451" y="5421314"/>
            <a:ext cx="12223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The mappers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process the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KV-pairs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one by one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60962" y="5422901"/>
            <a:ext cx="19875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Each KV-pair output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by the mapper is sent to the reducer that is responsible for it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7412038" y="5427664"/>
            <a:ext cx="1444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The reducers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sort their input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by key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and group it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9088438" y="5402264"/>
            <a:ext cx="1444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The reducers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process their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input one group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at a time</a:t>
            </a:r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1638301" y="5422900"/>
            <a:ext cx="280987" cy="304800"/>
            <a:chOff x="51625" y="5697415"/>
            <a:chExt cx="280862" cy="304604"/>
          </a:xfrm>
        </p:grpSpPr>
        <p:sp>
          <p:nvSpPr>
            <p:cNvPr id="58446" name="Oval 60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47" name="TextBox 66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44" name="Group 68"/>
          <p:cNvGrpSpPr>
            <a:grpSpLocks/>
          </p:cNvGrpSpPr>
          <p:nvPr/>
        </p:nvGrpSpPr>
        <p:grpSpPr bwMode="auto">
          <a:xfrm>
            <a:off x="3395662" y="5419725"/>
            <a:ext cx="280988" cy="304800"/>
            <a:chOff x="51625" y="5697415"/>
            <a:chExt cx="280862" cy="304604"/>
          </a:xfrm>
        </p:grpSpPr>
        <p:sp>
          <p:nvSpPr>
            <p:cNvPr id="58444" name="Oval 69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45" name="TextBox 70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47" name="Group 71"/>
          <p:cNvGrpSpPr>
            <a:grpSpLocks/>
          </p:cNvGrpSpPr>
          <p:nvPr/>
        </p:nvGrpSpPr>
        <p:grpSpPr bwMode="auto">
          <a:xfrm>
            <a:off x="5064126" y="5424488"/>
            <a:ext cx="280987" cy="304800"/>
            <a:chOff x="51625" y="5697415"/>
            <a:chExt cx="280862" cy="304604"/>
          </a:xfrm>
        </p:grpSpPr>
        <p:sp>
          <p:nvSpPr>
            <p:cNvPr id="58442" name="Oval 72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43" name="TextBox 73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3</a:t>
              </a:r>
            </a:p>
          </p:txBody>
        </p:sp>
      </p:grpSp>
      <p:grpSp>
        <p:nvGrpSpPr>
          <p:cNvPr id="62" name="Group 74"/>
          <p:cNvGrpSpPr>
            <a:grpSpLocks/>
          </p:cNvGrpSpPr>
          <p:nvPr/>
        </p:nvGrpSpPr>
        <p:grpSpPr bwMode="auto">
          <a:xfrm>
            <a:off x="7318376" y="5424488"/>
            <a:ext cx="280987" cy="304800"/>
            <a:chOff x="51625" y="5697415"/>
            <a:chExt cx="280862" cy="304604"/>
          </a:xfrm>
        </p:grpSpPr>
        <p:sp>
          <p:nvSpPr>
            <p:cNvPr id="58440" name="Oval 75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41" name="TextBox 76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4</a:t>
              </a:r>
            </a:p>
          </p:txBody>
        </p:sp>
      </p:grpSp>
      <p:grpSp>
        <p:nvGrpSpPr>
          <p:cNvPr id="68" name="Group 77"/>
          <p:cNvGrpSpPr>
            <a:grpSpLocks/>
          </p:cNvGrpSpPr>
          <p:nvPr/>
        </p:nvGrpSpPr>
        <p:grpSpPr bwMode="auto">
          <a:xfrm>
            <a:off x="8988426" y="5421313"/>
            <a:ext cx="280987" cy="304800"/>
            <a:chOff x="51625" y="5697415"/>
            <a:chExt cx="280862" cy="304604"/>
          </a:xfrm>
        </p:grpSpPr>
        <p:sp>
          <p:nvSpPr>
            <p:cNvPr id="58438" name="Oval 78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39" name="TextBox 79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5</a:t>
              </a:r>
            </a:p>
          </p:txBody>
        </p:sp>
      </p:grp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167942" y="1125538"/>
            <a:ext cx="1787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rgbClr val="FF0000"/>
                </a:solidFill>
                <a:latin typeface="Tahoma" panose="020B0604030504040204" pitchFamily="34" charset="0"/>
              </a:rPr>
              <a:t>Key range the node </a:t>
            </a:r>
            <a:br>
              <a:rPr lang="en-US" altLang="zh-CN" sz="1400">
                <a:solidFill>
                  <a:srgbClr val="FF0000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rgbClr val="FF0000"/>
                </a:solidFill>
                <a:latin typeface="Tahoma" panose="020B0604030504040204" pitchFamily="34" charset="0"/>
              </a:rPr>
              <a:t>is responsible for</a:t>
            </a:r>
          </a:p>
        </p:txBody>
      </p:sp>
      <p:cxnSp>
        <p:nvCxnSpPr>
          <p:cNvPr id="91" name="Elbow Connector 90"/>
          <p:cNvCxnSpPr>
            <a:cxnSpLocks noChangeShapeType="1"/>
            <a:stCxn id="87" idx="2"/>
          </p:cNvCxnSpPr>
          <p:nvPr/>
        </p:nvCxnSpPr>
        <p:spPr bwMode="auto">
          <a:xfrm rot="5400000">
            <a:off x="4461739" y="1719334"/>
            <a:ext cx="670580" cy="529431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" name="Oval 99"/>
          <p:cNvSpPr>
            <a:spLocks noChangeArrowheads="1"/>
          </p:cNvSpPr>
          <p:nvPr/>
        </p:nvSpPr>
        <p:spPr bwMode="auto">
          <a:xfrm>
            <a:off x="4070351" y="2238376"/>
            <a:ext cx="460375" cy="21272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0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277 L -5.55556E-7 -0.0615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0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86 L 5E-6 -0.06273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07 L -1.66667E-6 -0.01667 " pathEditMode="fixed" rAng="0" ptsTypes="AA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833 L 4.16667E-6 -0.02477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46 L -4.16667E-6 0.0213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093 L 0.00139 0.0138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208 L 0.0007 0.06551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0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371 L 0.0007 0.05741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6157 L 0.20851 -0.03565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130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1667 L 0.1882 0.00324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100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1945 L 0.22605 0.04699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0" y="140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6551 L 0.21493 0.08125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851 0.01759 L -0.25139 0.04097 " pathEditMode="relative" rAng="0" ptsTypes="AA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20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86 -0.32013 L -0.27378 -0.29398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30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761 -0.08218 L -0.2724 -0.05972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10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02 0.09954 L -0.28142 0.12292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12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236 -0.09375 L -0.23837 -0.07107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110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51 0.01342 L -0.125 0.03079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90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201 0.23866 L -0.2868 0.26042 " pathEditMode="relative" rAng="0" ptsTypes="AA">
                                      <p:cBhvr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10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79 0.15972 L -0.01372 0.18217 " pathEditMode="relative" rAng="0" ptsTypes="AA">
                                      <p:cBhvr>
                                        <p:cTn id="1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25 0.03819 L -0.00052 2.22222E-6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00" y="-190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7 -0.29398 L 0.00035 0.00047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0" y="1470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7 -0.0588 L 0.00034 -7.40741E-7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0" y="2900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211 0.12014 L 0.00035 0.0007 " pathEditMode="relative" rAng="0" ptsTypes="AA">
                                      <p:cBhvr>
                                        <p:cTn id="1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6000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23 -0.07755 L -0.00104 0.00046 " pathEditMode="relative" rAng="0" ptsTypes="AA">
                                      <p:cBhvr>
                                        <p:cTn id="1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3900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639 0.02801 L 0.00035 0.00023 " pathEditMode="relative" rAng="0" ptsTypes="AA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" y="-140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11 0.26042 L 0.00226 -2.96296E-6 " pathEditMode="relative" rAng="0" ptsTypes="AA">
                                      <p:cBhvr>
                                        <p:cTn id="1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0" y="-130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0.1794 L 0.22101 -0.0331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-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6273 L 0.19879 -0.08518 " pathEditMode="relative" rAng="0" ptsTypes="AA">
                                      <p:cBhvr>
                                        <p:cTn id="20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0" y="-110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25 L 0.19687 -0.0456 " pathEditMode="relative" rAng="0" ptsTypes="AA">
                                      <p:cBhvr>
                                        <p:cTn id="2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-100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204 L 0.18108 -0.00092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0" y="-60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5741 L 0.21233 0.03496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0" y="-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8 -0.12986 L -0.23177 -0.16273 " pathEditMode="relative" rAng="0" ptsTypes="AA">
                                      <p:cBhvr>
                                        <p:cTn id="2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1600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7 0.01713 L -0.21597 -0.01226 " pathEditMode="relative" rAng="0" ptsTypes="AA">
                                      <p:cBhvr>
                                        <p:cTn id="2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-1500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59 0.0919 L -0.15538 0.06088 " pathEditMode="relative" rAng="0" ptsTypes="AA">
                                      <p:cBhvr>
                                        <p:cTn id="2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-1600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601 0.11204 L -0.22587 0.06945 " pathEditMode="relative" rAng="0" ptsTypes="AA">
                                      <p:cBhvr>
                                        <p:cTn id="2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-2100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6 -0.08819 L -0.19896 -0.12453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180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41 -0.04329 L -0.25 -0.07894 " pathEditMode="relative" rAng="0" ptsTypes="AA">
                                      <p:cBhvr>
                                        <p:cTn id="2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-1800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41 0.03473 L -0.12656 -0.00347 " pathEditMode="relative" rAng="0" ptsTypes="AA">
                                      <p:cBhvr>
                                        <p:cTn id="2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-190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5 0.36551 L -0.05989 0.33518 " pathEditMode="relative" rAng="0" ptsTypes="AA">
                                      <p:cBhvr>
                                        <p:cTn id="2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500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764 0.2581 L -0.19983 0.22778 " pathEditMode="relative" rAng="0" ptsTypes="AA">
                                      <p:cBhvr>
                                        <p:cTn id="2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-150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33 0.375 L -0.2507 0.3419 " pathEditMode="relative" rAng="0" ptsTypes="AA">
                                      <p:cBhvr>
                                        <p:cTn id="2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25 -0.16342 L 0.00313 -0.00069 " pathEditMode="relative" rAng="0" ptsTypes="AA">
                                      <p:cBhvr>
                                        <p:cTn id="2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0" y="8100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858 -0.01018 L 0.00035 0.00024 " pathEditMode="relative" rAng="0" ptsTypes="AA">
                                      <p:cBhvr>
                                        <p:cTn id="2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500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73 0.06134 L 0.00017 2.22222E-6 " pathEditMode="relative" rAng="0" ptsTypes="AA">
                                      <p:cBhvr>
                                        <p:cTn id="2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00" y="-3100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004 0.06945 L 0.00052 -0.00069 " pathEditMode="relative" rAng="0" ptsTypes="AA">
                                      <p:cBhvr>
                                        <p:cTn id="2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00" y="-3500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74 -0.12546 L -0.00052 0.00093 " pathEditMode="relative" rAng="0" ptsTypes="AA">
                                      <p:cBhvr>
                                        <p:cTn id="2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0" y="6300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39 -0.07986 L 0.00122 0.00069 " pathEditMode="relative" rAng="0" ptsTypes="AA">
                                      <p:cBhvr>
                                        <p:cTn id="2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0" y="4000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726 -0.00277 L -0.00069 0.00139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" y="20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2 0.33241 L -1.94444E-6 0.00162 " pathEditMode="relative" rAng="0" ptsTypes="AA">
                                      <p:cBhvr>
                                        <p:cTn id="2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-1660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87 0.22732 L -0.00087 0.00046 " pathEditMode="relative" rAng="0" ptsTypes="AA">
                                      <p:cBhvr>
                                        <p:cTn id="2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11300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87 0.33842 L 0.00121 -0.00185 " pathEditMode="relative" rAng="0" ptsTypes="AA">
                                      <p:cBhvr>
                                        <p:cTn id="30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0" y="-17000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65 -0.02986 L 1.94444E-6 0.00046 " pathEditMode="relative" rAng="0" ptsTypes="AA">
                                      <p:cBhvr>
                                        <p:cTn id="3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0" y="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5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355" presetID="1" presetClass="exit" presetSubtype="0" fill="hold" grpId="5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364" presetID="1" presetClass="exit" presetSubtype="0" fill="hold" grpId="5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 nodeType="clickPar">
                      <p:stCondLst>
                        <p:cond delay="indefinite"/>
                      </p:stCondLst>
                      <p:childTnLst>
                        <p:par>
                          <p:cTn id="3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0.15712 0.0206 " pathEditMode="relative" rAng="0" ptsTypes="AA">
                                      <p:cBhvr>
                                        <p:cTn id="37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00" y="1000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12205 0.00879 " pathEditMode="relative" rAng="0" ptsTypes="AA">
                                      <p:cBhvr>
                                        <p:cTn id="3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400"/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0.16371 0.02778 " pathEditMode="relative" rAng="0" ptsTypes="AA">
                                      <p:cBhvr>
                                        <p:cTn id="38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0" y="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389" presetID="1" presetClass="entr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9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39 0.04977 L -3.33333E-6 0.00024 " pathEditMode="relative" rAng="0" ptsTypes="AA">
                                      <p:cBhvr>
                                        <p:cTn id="39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-2500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49 0.01458 L 0.00156 0.00162 " pathEditMode="relative" rAng="0" ptsTypes="AA">
                                      <p:cBhvr>
                                        <p:cTn id="39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0" y="-600"/>
                                    </p:animMotion>
                                  </p:childTnLst>
                                </p:cTn>
                              </p:par>
                              <p:par>
                                <p:cTn id="40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525 0.02639 L -0.00035 0.00115 " pathEditMode="relative" rAng="0" ptsTypes="AA">
                                      <p:cBhvr>
                                        <p:cTn id="40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0" y="-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 nodeType="clickPar">
                      <p:stCondLst>
                        <p:cond delay="indefinite"/>
                      </p:stCondLst>
                      <p:childTnLst>
                        <p:par>
                          <p:cTn id="4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0.00046 L 0.12361 -0.01342 " pathEditMode="relative" rAng="0" ptsTypes="AA">
                                      <p:cBhvr>
                                        <p:cTn id="4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0" y="-600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1283 -0.02523 " pathEditMode="relative" rAng="0" ptsTypes="AA">
                                      <p:cBhvr>
                                        <p:cTn id="40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00" y="-1300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116 L 0.14636 -0.00718 " pathEditMode="relative" rAng="0" ptsTypes="AA">
                                      <p:cBhvr>
                                        <p:cTn id="4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1" presetID="1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41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42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16 0.01574 L 0.00035 0.00023 " pathEditMode="relative" rAng="0" ptsTypes="AA">
                                      <p:cBhvr>
                                        <p:cTn id="4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-800"/>
                                    </p:animMotion>
                                  </p:childTnLst>
                                </p:cTn>
                              </p:par>
                              <p:par>
                                <p:cTn id="4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46 -0.01852 L 0.00174 0.00046 " pathEditMode="relative" rAng="0" ptsTypes="AA">
                                      <p:cBhvr>
                                        <p:cTn id="4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0" y="900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61 -0.00393 L 0.00069 0.00093 " pathEditMode="relative" rAng="0" ptsTypes="AA">
                                      <p:cBhvr>
                                        <p:cTn id="4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 nodeType="clickPar">
                      <p:stCondLst>
                        <p:cond delay="indefinite"/>
                      </p:stCondLst>
                      <p:childTnLst>
                        <p:par>
                          <p:cTn id="4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023 L 0.13976 -0.04653 " pathEditMode="relative" rAng="0" ptsTypes="AA">
                                      <p:cBhvr>
                                        <p:cTn id="4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0" y="-2300"/>
                                    </p:animMotion>
                                  </p:childTnLst>
                                </p:cTn>
                              </p:par>
                              <p:par>
                                <p:cTn id="4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31 L 0.13021 -0.03912 " pathEditMode="relative" rAng="0" ptsTypes="AA">
                                      <p:cBhvr>
                                        <p:cTn id="4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8" presetID="1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44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44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5 -0.02107 L -1.66667E-6 0.00069 " pathEditMode="relative" rAng="0" ptsTypes="AA">
                                      <p:cBhvr>
                                        <p:cTn id="4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0" y="1100"/>
                                    </p:animMotion>
                                  </p:childTnLst>
                                </p:cTn>
                              </p:par>
                              <p:par>
                                <p:cTn id="45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15 -0.04051 L 0.00052 0.00116 " pathEditMode="relative" rAng="0" ptsTypes="AA">
                                      <p:cBhvr>
                                        <p:cTn id="4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0" y="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 nodeType="clickPar">
                      <p:stCondLst>
                        <p:cond delay="indefinite"/>
                      </p:stCondLst>
                      <p:childTnLst>
                        <p:par>
                          <p:cTn id="4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15 L 0.12882 -0.08356 " pathEditMode="relative" rAng="0" ptsTypes="AA">
                                      <p:cBhvr>
                                        <p:cTn id="4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0" y="-4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7" presetID="1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46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46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84 -0.05324 L 0.00018 0.00139 " pathEditMode="relative" rAng="0" ptsTypes="AA">
                                      <p:cBhvr>
                                        <p:cTn id="4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0" y="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5" grpId="0"/>
      <p:bldP spid="15" grpId="1"/>
      <p:bldP spid="15" grpId="2"/>
      <p:bldP spid="15" grpId="3"/>
      <p:bldP spid="16" grpId="0"/>
      <p:bldP spid="16" grpId="1"/>
      <p:bldP spid="16" grpId="2"/>
      <p:bldP spid="16" grpId="3"/>
      <p:bldP spid="17" grpId="0"/>
      <p:bldP spid="17" grpId="1"/>
      <p:bldP spid="17" grpId="2"/>
      <p:bldP spid="17" grpId="3"/>
      <p:bldP spid="18" grpId="0"/>
      <p:bldP spid="18" grpId="1"/>
      <p:bldP spid="18" grpId="2"/>
      <p:bldP spid="18" grpId="3"/>
      <p:bldP spid="19" grpId="0"/>
      <p:bldP spid="19" grpId="1"/>
      <p:bldP spid="19" grpId="2"/>
      <p:bldP spid="19" grpId="3"/>
      <p:bldP spid="20" grpId="0"/>
      <p:bldP spid="20" grpId="1"/>
      <p:bldP spid="20" grpId="2"/>
      <p:bldP spid="20" grpId="3"/>
      <p:bldP spid="21" grpId="0"/>
      <p:bldP spid="21" grpId="1"/>
      <p:bldP spid="21" grpId="2"/>
      <p:bldP spid="21" grpId="3"/>
      <p:bldP spid="22" grpId="0"/>
      <p:bldP spid="22" grpId="1"/>
      <p:bldP spid="22" grpId="2"/>
      <p:bldP spid="22" grpId="3"/>
      <p:bldP spid="22" grpId="4"/>
      <p:bldP spid="22" grpId="5"/>
      <p:bldP spid="23" grpId="0"/>
      <p:bldP spid="23" grpId="1"/>
      <p:bldP spid="23" grpId="2"/>
      <p:bldP spid="23" grpId="3"/>
      <p:bldP spid="23" grpId="4"/>
      <p:bldP spid="23" grpId="5"/>
      <p:bldP spid="24" grpId="0"/>
      <p:bldP spid="24" grpId="1"/>
      <p:bldP spid="24" grpId="2"/>
      <p:bldP spid="24" grpId="3"/>
      <p:bldP spid="24" grpId="4"/>
      <p:bldP spid="24" grpId="5"/>
      <p:bldP spid="25" grpId="0"/>
      <p:bldP spid="25" grpId="1"/>
      <p:bldP spid="25" grpId="2"/>
      <p:bldP spid="25" grpId="3"/>
      <p:bldP spid="25" grpId="4"/>
      <p:bldP spid="25" grpId="5"/>
      <p:bldP spid="26" grpId="0"/>
      <p:bldP spid="26" grpId="1"/>
      <p:bldP spid="26" grpId="2"/>
      <p:bldP spid="26" grpId="3"/>
      <p:bldP spid="26" grpId="4"/>
      <p:bldP spid="26" grpId="5"/>
      <p:bldP spid="27" grpId="0"/>
      <p:bldP spid="27" grpId="1"/>
      <p:bldP spid="27" grpId="2"/>
      <p:bldP spid="27" grpId="3"/>
      <p:bldP spid="27" grpId="4"/>
      <p:bldP spid="27" grpId="5"/>
      <p:bldP spid="28" grpId="0"/>
      <p:bldP spid="28" grpId="1"/>
      <p:bldP spid="28" grpId="2"/>
      <p:bldP spid="28" grpId="3"/>
      <p:bldP spid="28" grpId="4"/>
      <p:bldP spid="28" grpId="5"/>
      <p:bldP spid="29" grpId="0"/>
      <p:bldP spid="29" grpId="1"/>
      <p:bldP spid="29" grpId="2"/>
      <p:bldP spid="29" grpId="3"/>
      <p:bldP spid="29" grpId="4"/>
      <p:bldP spid="29" grpId="5"/>
      <p:bldP spid="30" grpId="0"/>
      <p:bldP spid="30" grpId="1"/>
      <p:bldP spid="30" grpId="2"/>
      <p:bldP spid="30" grpId="3"/>
      <p:bldP spid="30" grpId="4"/>
      <p:bldP spid="30" grpId="5"/>
      <p:bldP spid="31" grpId="0"/>
      <p:bldP spid="31" grpId="1"/>
      <p:bldP spid="31" grpId="2"/>
      <p:bldP spid="31" grpId="3"/>
      <p:bldP spid="31" grpId="4"/>
      <p:bldP spid="31" grpId="5"/>
      <p:bldP spid="32" grpId="0"/>
      <p:bldP spid="32" grpId="1"/>
      <p:bldP spid="32" grpId="2"/>
      <p:bldP spid="32" grpId="3"/>
      <p:bldP spid="32" grpId="4"/>
      <p:bldP spid="32" grpId="5"/>
      <p:bldP spid="33" grpId="0"/>
      <p:bldP spid="33" grpId="1"/>
      <p:bldP spid="33" grpId="2"/>
      <p:bldP spid="33" grpId="3"/>
      <p:bldP spid="33" grpId="4"/>
      <p:bldP spid="33" grpId="5"/>
      <p:bldP spid="34" grpId="0"/>
      <p:bldP spid="34" grpId="1"/>
      <p:bldP spid="34" grpId="2"/>
      <p:bldP spid="34" grpId="3"/>
      <p:bldP spid="34" grpId="4"/>
      <p:bldP spid="34" grpId="5"/>
      <p:bldP spid="35" grpId="0"/>
      <p:bldP spid="35" grpId="1"/>
      <p:bldP spid="35" grpId="2"/>
      <p:bldP spid="35" grpId="3"/>
      <p:bldP spid="35" grpId="4"/>
      <p:bldP spid="35" grpId="5"/>
      <p:bldP spid="36" grpId="0"/>
      <p:bldP spid="36" grpId="1"/>
      <p:bldP spid="36" grpId="2"/>
      <p:bldP spid="36" grpId="3"/>
      <p:bldP spid="36" grpId="4"/>
      <p:bldP spid="36" grpId="5"/>
      <p:bldP spid="37" grpId="0"/>
      <p:bldP spid="37" grpId="1"/>
      <p:bldP spid="37" grpId="2"/>
      <p:bldP spid="37" grpId="3"/>
      <p:bldP spid="37" grpId="4"/>
      <p:bldP spid="37" grpId="5"/>
      <p:bldP spid="37" grpId="6"/>
      <p:bldP spid="38" grpId="0"/>
      <p:bldP spid="38" grpId="1"/>
      <p:bldP spid="38" grpId="2"/>
      <p:bldP spid="38" grpId="3"/>
      <p:bldP spid="38" grpId="4"/>
      <p:bldP spid="38" grpId="5"/>
      <p:bldP spid="39" grpId="0"/>
      <p:bldP spid="39" grpId="1"/>
      <p:bldP spid="39" grpId="2"/>
      <p:bldP spid="39" grpId="3"/>
      <p:bldP spid="39" grpId="4"/>
      <p:bldP spid="39" grpId="5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3" grpId="0"/>
      <p:bldP spid="64" grpId="0"/>
      <p:bldP spid="65" grpId="0"/>
      <p:bldP spid="66" grpId="0"/>
      <p:bldP spid="87" grpId="0"/>
      <p:bldP spid="87" grpId="1"/>
      <p:bldP spid="100" grpId="0" animBg="1"/>
      <p:bldP spid="10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2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8" y="2204864"/>
            <a:ext cx="8064896" cy="302433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32550" y="1013827"/>
            <a:ext cx="91450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42424"/>
                </a:solidFill>
                <a:latin typeface="source-serif-pro"/>
              </a:rPr>
              <a:t>3 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documents, the </a:t>
            </a:r>
            <a:r>
              <a:rPr lang="en-US" dirty="0">
                <a:solidFill>
                  <a:srgbClr val="C00000"/>
                </a:solidFill>
                <a:latin typeface="source-serif-pro"/>
              </a:rPr>
              <a:t>key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 is the </a:t>
            </a:r>
            <a:r>
              <a:rPr lang="en-US" dirty="0">
                <a:solidFill>
                  <a:srgbClr val="C00000"/>
                </a:solidFill>
                <a:latin typeface="source-serif-pro"/>
              </a:rPr>
              <a:t>word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 and the </a:t>
            </a:r>
            <a:r>
              <a:rPr lang="en-US" dirty="0">
                <a:solidFill>
                  <a:srgbClr val="0070C0"/>
                </a:solidFill>
                <a:latin typeface="source-serif-pro"/>
              </a:rPr>
              <a:t>value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 is the </a:t>
            </a:r>
            <a:r>
              <a:rPr lang="en-US" dirty="0">
                <a:solidFill>
                  <a:srgbClr val="0070C0"/>
                </a:solidFill>
                <a:latin typeface="source-serif-pro"/>
              </a:rPr>
              <a:t>number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 of times that the word appears in the document: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92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Wordcount</a:t>
            </a:r>
            <a:r>
              <a:rPr lang="en-US" dirty="0" smtClean="0"/>
              <a:t> in Hadoop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859" y="1068388"/>
            <a:ext cx="9751060" cy="536555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7. </a:t>
            </a:r>
            <a:r>
              <a:rPr lang="en-US" b="1" dirty="0" err="1"/>
              <a:t>Wordcount</a:t>
            </a:r>
            <a:r>
              <a:rPr lang="en-US" b="1" dirty="0"/>
              <a:t> Program Demo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(a) Create a directory /input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c:\hadoop\sbin&gt;hdfs </a:t>
            </a:r>
            <a:r>
              <a:rPr lang="en-US" dirty="0" err="1"/>
              <a:t>dfs</a:t>
            </a:r>
            <a:r>
              <a:rPr lang="en-US" dirty="0"/>
              <a:t> -</a:t>
            </a:r>
            <a:r>
              <a:rPr lang="en-US" dirty="0" err="1"/>
              <a:t>mkdir</a:t>
            </a:r>
            <a:r>
              <a:rPr lang="en-US" dirty="0"/>
              <a:t> /input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Create data.txt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Hello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California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Scott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Hello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Iceland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Nandagopalan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California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Scott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India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</a:rPr>
              <a:t>America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(b) Copy the input data.txt file to /input folder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c:\hadoop\sbin&gt;hdfs </a:t>
            </a:r>
            <a:r>
              <a:rPr lang="en-US" dirty="0" err="1"/>
              <a:t>dfs</a:t>
            </a:r>
            <a:r>
              <a:rPr lang="en-US" dirty="0"/>
              <a:t> -</a:t>
            </a:r>
            <a:r>
              <a:rPr lang="en-US" dirty="0" err="1"/>
              <a:t>copyFromLocal</a:t>
            </a:r>
            <a:r>
              <a:rPr lang="en-US" dirty="0"/>
              <a:t> D:\WordCountTutorial\InputData\data.txt /input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/>
              <a:t>(</a:t>
            </a:r>
            <a:r>
              <a:rPr lang="en-US" b="1" dirty="0"/>
              <a:t>c) Create a directory /out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c:\hadoop\sbin&gt;hdfs </a:t>
            </a:r>
            <a:r>
              <a:rPr lang="en-US" dirty="0" err="1"/>
              <a:t>dfs</a:t>
            </a:r>
            <a:r>
              <a:rPr lang="en-US" dirty="0"/>
              <a:t> -</a:t>
            </a:r>
            <a:r>
              <a:rPr lang="en-US" dirty="0" err="1"/>
              <a:t>mkdir</a:t>
            </a:r>
            <a:r>
              <a:rPr lang="en-US" dirty="0"/>
              <a:t> /out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515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731885"/>
          </a:xfrm>
        </p:spPr>
        <p:txBody>
          <a:bodyPr/>
          <a:lstStyle/>
          <a:p>
            <a:r>
              <a:rPr lang="en-US" dirty="0" err="1" smtClean="0"/>
              <a:t>Wordcount</a:t>
            </a:r>
            <a:r>
              <a:rPr lang="en-US" dirty="0" smtClean="0"/>
              <a:t> in Hadoop…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2953" y="884285"/>
            <a:ext cx="9751060" cy="536555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(d) Execute the </a:t>
            </a:r>
            <a:r>
              <a:rPr lang="en-US" b="1" dirty="0" err="1"/>
              <a:t>mapreduce</a:t>
            </a:r>
            <a:r>
              <a:rPr lang="en-US" b="1" dirty="0"/>
              <a:t> jar file located in the Hadoop/share folder and store the result in /out folder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c:\hadoop\sbin&gt;hadoop jar C:/hadoop/share/hadoop/mapreduce/hadoop-mapreduce-examples-3.1.4.jar </a:t>
            </a:r>
            <a:r>
              <a:rPr lang="en-US" b="1" dirty="0" err="1"/>
              <a:t>wordcount</a:t>
            </a:r>
            <a:r>
              <a:rPr lang="en-US" b="1" dirty="0"/>
              <a:t> /input /out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(e) Output files in /out folder: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c:\hadoop\sbin&gt;hdfs </a:t>
            </a:r>
            <a:r>
              <a:rPr lang="en-US" b="1" dirty="0" err="1"/>
              <a:t>dfs</a:t>
            </a:r>
            <a:r>
              <a:rPr lang="en-US" b="1" dirty="0"/>
              <a:t> -ls /out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Found 2 items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-</a:t>
            </a:r>
            <a:r>
              <a:rPr lang="en-US" b="1" dirty="0" err="1"/>
              <a:t>rw</a:t>
            </a:r>
            <a:r>
              <a:rPr lang="en-US" b="1" dirty="0"/>
              <a:t>-r--r--   1 Admin </a:t>
            </a:r>
            <a:r>
              <a:rPr lang="en-US" b="1" dirty="0" err="1"/>
              <a:t>supergroup</a:t>
            </a:r>
            <a:r>
              <a:rPr lang="en-US" b="1" dirty="0"/>
              <a:t>          0 2024-08-10 14:44 /out/_SUCCESS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-</a:t>
            </a:r>
            <a:r>
              <a:rPr lang="en-US" b="1" dirty="0" err="1"/>
              <a:t>rw</a:t>
            </a:r>
            <a:r>
              <a:rPr lang="en-US" b="1" dirty="0"/>
              <a:t>-r--r--   1 Admin </a:t>
            </a:r>
            <a:r>
              <a:rPr lang="en-US" b="1" dirty="0" err="1"/>
              <a:t>supergroup</a:t>
            </a:r>
            <a:r>
              <a:rPr lang="en-US" b="1" dirty="0"/>
              <a:t>         72 2024-08-10 14:44 /out/part-r-00000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(f) Display the Result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c:\hadoop\sbin&gt;hdfs </a:t>
            </a:r>
            <a:r>
              <a:rPr lang="en-US" b="1" dirty="0" err="1"/>
              <a:t>dfs</a:t>
            </a:r>
            <a:r>
              <a:rPr lang="en-US" b="1" dirty="0"/>
              <a:t> -cat /out/*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America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California 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Hello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Iceland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India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Nandagopalan 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Scott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086300" y="4725144"/>
            <a:ext cx="6092825" cy="1393202"/>
          </a:xfrm>
          <a:prstGeom prst="rect">
            <a:avLst/>
          </a:prstGeom>
          <a:solidFill>
            <a:srgbClr val="4A206A"/>
          </a:solidFill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more details on creating and executing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 programs, click: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u="sng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https://medium.com/@tirthshah100/word-count-in-apache-hadoop-mapreduce-c6ee8e737fb9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1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is an in-memory cluster computing framework for processing and analyzing large amounts of data</a:t>
            </a:r>
            <a:r>
              <a:rPr lang="en-US" dirty="0" smtClean="0"/>
              <a:t>.</a:t>
            </a:r>
          </a:p>
          <a:p>
            <a:r>
              <a:rPr lang="en-US" dirty="0"/>
              <a:t>Spark is faster than Hadoop </a:t>
            </a:r>
            <a:r>
              <a:rPr lang="en-US" dirty="0" smtClean="0"/>
              <a:t>MapReduce.</a:t>
            </a:r>
          </a:p>
          <a:p>
            <a:r>
              <a:rPr lang="en-US" dirty="0"/>
              <a:t>Spark provides a unified integrated platform for different types of data processing </a:t>
            </a:r>
            <a:r>
              <a:rPr lang="en-US" dirty="0" smtClean="0"/>
              <a:t>jobs.</a:t>
            </a:r>
          </a:p>
          <a:p>
            <a:r>
              <a:rPr lang="en-IN" dirty="0"/>
              <a:t>Spark is </a:t>
            </a:r>
            <a:r>
              <a:rPr lang="en-IN" dirty="0" smtClean="0"/>
              <a:t>scalable.</a:t>
            </a:r>
          </a:p>
          <a:p>
            <a:r>
              <a:rPr lang="en-IN" dirty="0"/>
              <a:t>Spark is fault </a:t>
            </a:r>
            <a:r>
              <a:rPr lang="en-IN" dirty="0" smtClean="0"/>
              <a:t>tolerant.</a:t>
            </a:r>
          </a:p>
          <a:p>
            <a:r>
              <a:rPr lang="en-US" dirty="0"/>
              <a:t>Expressive program model implements a </a:t>
            </a:r>
            <a:r>
              <a:rPr lang="en-US" i="1" dirty="0"/>
              <a:t>number </a:t>
            </a:r>
            <a:r>
              <a:rPr lang="en-US" dirty="0"/>
              <a:t>of mathematical and logic operations with smaller and easier written </a:t>
            </a:r>
            <a:r>
              <a:rPr lang="en-US" dirty="0" smtClean="0"/>
              <a:t>codes.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82" y="1328535"/>
            <a:ext cx="5221989" cy="5099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8808" y="1783472"/>
            <a:ext cx="5334102" cy="1630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99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worker provides CPU, memory, and storage resources to a Spark application.</a:t>
            </a:r>
          </a:p>
          <a:p>
            <a:endParaRPr lang="en-US" sz="1999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99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cluster manager to acquire cluster resources for executing a job.</a:t>
            </a:r>
            <a:endParaRPr lang="en-IN" sz="1999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8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9209032" cy="5040560"/>
          </a:xfrm>
        </p:spPr>
        <p:txBody>
          <a:bodyPr/>
          <a:lstStyle/>
          <a:p>
            <a:r>
              <a:rPr lang="en-US" dirty="0" smtClean="0"/>
              <a:t>A worker </a:t>
            </a:r>
            <a:r>
              <a:rPr lang="en-US" dirty="0"/>
              <a:t>provides CPU, memory, and storage resources to a Spark application.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workers run a </a:t>
            </a:r>
            <a:r>
              <a:rPr lang="en-US" dirty="0" smtClean="0"/>
              <a:t>Spark application </a:t>
            </a:r>
            <a:r>
              <a:rPr lang="en-US" dirty="0"/>
              <a:t>as distributed processes on a cluster of nodes.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54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driver is the master node that controls the execution of parallel operations on the cluster. It is responsible for:</a:t>
            </a:r>
          </a:p>
          <a:p>
            <a:r>
              <a:rPr lang="en-US" dirty="0"/>
              <a:t>Converting user programs into tasks.</a:t>
            </a:r>
          </a:p>
          <a:p>
            <a:r>
              <a:rPr lang="en-US" dirty="0"/>
              <a:t>Scheduling tasks on executors.</a:t>
            </a:r>
          </a:p>
          <a:p>
            <a:r>
              <a:rPr lang="en-US" dirty="0"/>
              <a:t>Coordinating between executors.</a:t>
            </a:r>
          </a:p>
          <a:p>
            <a:r>
              <a:rPr lang="en-US" dirty="0"/>
              <a:t>Tracking the progress of tasks and handling failures.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6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Cluster </a:t>
            </a:r>
            <a:r>
              <a:rPr lang="en-IN" dirty="0" smtClean="0"/>
              <a:t>Manager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9065016" cy="5040560"/>
          </a:xfrm>
        </p:spPr>
        <p:txBody>
          <a:bodyPr/>
          <a:lstStyle/>
          <a:p>
            <a:r>
              <a:rPr lang="en-US" dirty="0"/>
              <a:t>The cluster manager allocates resources across the cluster</a:t>
            </a:r>
            <a:r>
              <a:rPr lang="en-US" dirty="0" smtClean="0"/>
              <a:t>.</a:t>
            </a:r>
          </a:p>
          <a:p>
            <a:r>
              <a:rPr lang="en-US" b="1" dirty="0"/>
              <a:t>Standalone Cluster Manager</a:t>
            </a:r>
            <a:r>
              <a:rPr lang="en-US" dirty="0"/>
              <a:t>: A simple cluster manager is included with Spark that makes it easy to set up a cluster.</a:t>
            </a:r>
          </a:p>
          <a:p>
            <a:r>
              <a:rPr lang="en-US" b="1" dirty="0"/>
              <a:t>Apache </a:t>
            </a:r>
            <a:r>
              <a:rPr lang="en-US" b="1" dirty="0" err="1"/>
              <a:t>Mesos</a:t>
            </a:r>
            <a:r>
              <a:rPr lang="en-US" dirty="0"/>
              <a:t>: A general cluster manager that can run Hadoop MapReduce and other applications.</a:t>
            </a:r>
          </a:p>
          <a:p>
            <a:r>
              <a:rPr lang="en-US" b="1" dirty="0"/>
              <a:t>Hadoop YARN</a:t>
            </a:r>
            <a:r>
              <a:rPr lang="en-US" dirty="0"/>
              <a:t>: The resource manager in Hadoop 2.0 that manages the resources of a Hadoop cluster.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9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Executors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Executors are worker nodes in the cluster that run individual tasks. Each application has its own executors that:</a:t>
            </a:r>
          </a:p>
          <a:p>
            <a:r>
              <a:rPr lang="en-US" dirty="0"/>
              <a:t>Execute code assigned to them by the driver.</a:t>
            </a:r>
          </a:p>
          <a:p>
            <a:r>
              <a:rPr lang="en-US" dirty="0"/>
              <a:t>Report the status of computation and storage to the driver.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89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Big Data?</a:t>
            </a:r>
          </a:p>
          <a:p>
            <a:r>
              <a:rPr lang="en-US" altLang="en-US" dirty="0"/>
              <a:t>Collection of large </a:t>
            </a:r>
            <a:r>
              <a:rPr lang="en-US" altLang="en-US" dirty="0" smtClean="0"/>
              <a:t>and </a:t>
            </a:r>
            <a:r>
              <a:rPr lang="en-US" altLang="en-US" dirty="0"/>
              <a:t>complex </a:t>
            </a:r>
            <a:r>
              <a:rPr lang="en-US" altLang="en-US" dirty="0" smtClean="0"/>
              <a:t>data sets.</a:t>
            </a:r>
          </a:p>
          <a:p>
            <a:r>
              <a:rPr lang="en-US" altLang="en-US" dirty="0" smtClean="0"/>
              <a:t>Difficult </a:t>
            </a:r>
            <a:r>
              <a:rPr lang="en-US" altLang="en-US" dirty="0"/>
              <a:t>to </a:t>
            </a:r>
            <a:r>
              <a:rPr lang="en-US" altLang="en-US" dirty="0" smtClean="0"/>
              <a:t>process.</a:t>
            </a:r>
          </a:p>
          <a:p>
            <a:r>
              <a:rPr lang="en-US" altLang="en-US" dirty="0" smtClean="0"/>
              <a:t>Challenges: capture</a:t>
            </a:r>
            <a:r>
              <a:rPr lang="en-US" altLang="en-US" dirty="0"/>
              <a:t>, curation, storage, search, sharing, analysis, and </a:t>
            </a:r>
            <a:r>
              <a:rPr lang="en-US" altLang="en-US" dirty="0" smtClean="0"/>
              <a:t>visualization</a:t>
            </a:r>
          </a:p>
          <a:p>
            <a:r>
              <a:rPr lang="en-US" altLang="en-US" dirty="0" smtClean="0"/>
              <a:t>Analysis </a:t>
            </a:r>
            <a:r>
              <a:rPr lang="en-US" altLang="en-US" dirty="0"/>
              <a:t>of a single large </a:t>
            </a:r>
            <a:r>
              <a:rPr lang="en-US" altLang="en-US" dirty="0" smtClean="0"/>
              <a:t>set – useful to extract more info.</a:t>
            </a:r>
          </a:p>
          <a:p>
            <a:r>
              <a:rPr lang="en-US" altLang="en-US" dirty="0" smtClean="0"/>
              <a:t>How?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dirty="0"/>
              <a:t>f</a:t>
            </a:r>
            <a:r>
              <a:rPr lang="en-US" altLang="en-US" dirty="0" smtClean="0"/>
              <a:t>ind business trends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dirty="0" smtClean="0"/>
              <a:t>determine </a:t>
            </a:r>
            <a:r>
              <a:rPr lang="en-US" altLang="en-US" dirty="0"/>
              <a:t>quality of </a:t>
            </a:r>
            <a:r>
              <a:rPr lang="en-US" altLang="en-US" dirty="0" smtClean="0"/>
              <a:t>research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dirty="0" smtClean="0"/>
              <a:t>prevent diseases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dirty="0" smtClean="0"/>
              <a:t>link </a:t>
            </a:r>
            <a:r>
              <a:rPr lang="en-US" altLang="en-US" dirty="0"/>
              <a:t>legal </a:t>
            </a:r>
            <a:r>
              <a:rPr lang="en-US" altLang="en-US" dirty="0" smtClean="0"/>
              <a:t>citations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dirty="0" smtClean="0"/>
              <a:t>combat crime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dirty="0" smtClean="0"/>
              <a:t>determine </a:t>
            </a:r>
            <a:r>
              <a:rPr lang="en-US" altLang="en-US" dirty="0"/>
              <a:t>real-time roadway traffic </a:t>
            </a:r>
            <a:r>
              <a:rPr lang="en-US" altLang="en-US" dirty="0" smtClean="0"/>
              <a:t>conditions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8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Tasks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are the smallest unit of work in Spark.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are a part of a job, which is divided into stages.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stage is further divided into tasks that run on individual executors. </a:t>
            </a:r>
            <a:endParaRPr lang="en-US" dirty="0" smtClean="0"/>
          </a:p>
          <a:p>
            <a:r>
              <a:rPr lang="en-US" dirty="0" smtClean="0"/>
              <a:t>Tasks </a:t>
            </a:r>
            <a:r>
              <a:rPr lang="en-US" dirty="0"/>
              <a:t>are assigned to executors based on data locality and resource availability.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62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52400"/>
            <a:ext cx="9988097" cy="900336"/>
          </a:xfrm>
        </p:spPr>
        <p:txBody>
          <a:bodyPr>
            <a:normAutofit/>
          </a:bodyPr>
          <a:lstStyle/>
          <a:p>
            <a:r>
              <a:rPr lang="en-US" dirty="0" smtClean="0"/>
              <a:t>How code </a:t>
            </a:r>
            <a:r>
              <a:rPr lang="en-US" dirty="0"/>
              <a:t>is executed on a Spark </a:t>
            </a:r>
            <a:r>
              <a:rPr lang="en-US" dirty="0" smtClean="0"/>
              <a:t>cluster?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9353048" cy="5040560"/>
          </a:xfrm>
        </p:spPr>
        <p:txBody>
          <a:bodyPr/>
          <a:lstStyle/>
          <a:p>
            <a:r>
              <a:rPr lang="en-US" i="1" dirty="0"/>
              <a:t>Shuffle</a:t>
            </a:r>
            <a:r>
              <a:rPr lang="en-US" dirty="0"/>
              <a:t>. A shuffle redistributes data among a cluster of </a:t>
            </a:r>
            <a:r>
              <a:rPr lang="en-US" dirty="0" smtClean="0"/>
              <a:t>nodes.</a:t>
            </a:r>
          </a:p>
          <a:p>
            <a:r>
              <a:rPr lang="en-US" i="1" dirty="0"/>
              <a:t>Job</a:t>
            </a:r>
            <a:r>
              <a:rPr lang="en-US" dirty="0"/>
              <a:t>. A job is a set of computations that Spark performs to return results to a </a:t>
            </a:r>
            <a:r>
              <a:rPr lang="en-US" dirty="0" smtClean="0"/>
              <a:t>driver </a:t>
            </a:r>
            <a:r>
              <a:rPr lang="en-IN" dirty="0" smtClean="0"/>
              <a:t>program.</a:t>
            </a:r>
          </a:p>
          <a:p>
            <a:r>
              <a:rPr lang="en-US" i="1" dirty="0"/>
              <a:t>Stage</a:t>
            </a:r>
            <a:r>
              <a:rPr lang="en-US" dirty="0"/>
              <a:t>. A stage is a collection of tasks. Spark splits a job into a DAG of </a:t>
            </a:r>
            <a:r>
              <a:rPr lang="en-US" dirty="0" smtClean="0"/>
              <a:t>stages.</a:t>
            </a:r>
          </a:p>
          <a:p>
            <a:r>
              <a:rPr lang="en-US" dirty="0"/>
              <a:t>When a Spark application is run, Spark connects to a cluster manager and </a:t>
            </a:r>
            <a:r>
              <a:rPr lang="en-US" dirty="0" smtClean="0"/>
              <a:t>acquires executors </a:t>
            </a:r>
            <a:r>
              <a:rPr lang="en-US" dirty="0"/>
              <a:t>on the worker nodes</a:t>
            </a:r>
            <a:r>
              <a:rPr lang="en-US" dirty="0" smtClean="0"/>
              <a:t>.</a:t>
            </a:r>
          </a:p>
          <a:p>
            <a:r>
              <a:rPr lang="en-IN" dirty="0" smtClean="0"/>
              <a:t>The </a:t>
            </a:r>
            <a:r>
              <a:rPr lang="en-US" dirty="0" smtClean="0"/>
              <a:t>executors </a:t>
            </a:r>
            <a:r>
              <a:rPr lang="en-US" dirty="0"/>
              <a:t>run the tasks submitted by Spark in parallel.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5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SparkContext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SparkContext</a:t>
            </a:r>
            <a:r>
              <a:rPr lang="en-US" dirty="0"/>
              <a:t> is a class defined in the Spark library. It is the main entry point into the Spark library.</a:t>
            </a:r>
          </a:p>
          <a:p>
            <a:r>
              <a:rPr lang="en-US" dirty="0"/>
              <a:t>It represents a connection to a Spark </a:t>
            </a:r>
            <a:r>
              <a:rPr lang="en-US" dirty="0" smtClean="0"/>
              <a:t>cluster.</a:t>
            </a:r>
          </a:p>
          <a:p>
            <a:r>
              <a:rPr lang="en-IN" dirty="0" err="1">
                <a:latin typeface="Consolas" panose="020B0609020204030204" pitchFamily="49" charset="0"/>
              </a:rPr>
              <a:t>val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sc</a:t>
            </a:r>
            <a:r>
              <a:rPr lang="en-IN" dirty="0">
                <a:latin typeface="Consolas" panose="020B0609020204030204" pitchFamily="49" charset="0"/>
              </a:rPr>
              <a:t> = new </a:t>
            </a:r>
            <a:r>
              <a:rPr lang="en-IN" dirty="0" err="1">
                <a:latin typeface="Consolas" panose="020B0609020204030204" pitchFamily="49" charset="0"/>
              </a:rPr>
              <a:t>SparkContext</a:t>
            </a:r>
            <a:r>
              <a:rPr lang="en-IN" dirty="0" smtClean="0">
                <a:latin typeface="Consolas" panose="020B0609020204030204" pitchFamily="49" charset="0"/>
              </a:rPr>
              <a:t>()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997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33</a:t>
            </a:fld>
            <a:endParaRPr lang="en-IN" dirty="0"/>
          </a:p>
        </p:txBody>
      </p:sp>
      <p:pic>
        <p:nvPicPr>
          <p:cNvPr id="2050" name="Picture 2" descr="https://miro.medium.com/v2/resize:fit:1155/0*_m-jiLoRvUHXTY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95" y="0"/>
            <a:ext cx="110073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74132" y="2852936"/>
            <a:ext cx="60486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Scala</a:t>
            </a:r>
            <a:endParaRPr lang="en-IN" sz="88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Functional Programming</a:t>
            </a:r>
          </a:p>
          <a:p>
            <a:r>
              <a:rPr lang="en-US" dirty="0"/>
              <a:t>Functional programming is a programming style that uses functions as a building block and </a:t>
            </a:r>
            <a:r>
              <a:rPr lang="en-US" dirty="0" smtClean="0"/>
              <a:t>avoids mutable </a:t>
            </a:r>
            <a:r>
              <a:rPr lang="en-US" dirty="0"/>
              <a:t>variables, loops, and other imperative control structures.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treats computation as an </a:t>
            </a:r>
            <a:r>
              <a:rPr lang="en-US" dirty="0" smtClean="0"/>
              <a:t>evaluation of </a:t>
            </a:r>
            <a:r>
              <a:rPr lang="en-US" dirty="0"/>
              <a:t>mathematical functions, where the output of a function depends only on the arguments to the 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makes it easier to write concurrent or multithreaded </a:t>
            </a:r>
            <a:r>
              <a:rPr lang="en-US" dirty="0" smtClean="0"/>
              <a:t>applications.</a:t>
            </a:r>
          </a:p>
          <a:p>
            <a:r>
              <a:rPr lang="en-US" dirty="0"/>
              <a:t>A </a:t>
            </a:r>
            <a:r>
              <a:rPr lang="en-US" i="1" dirty="0"/>
              <a:t>function </a:t>
            </a:r>
            <a:r>
              <a:rPr lang="en-US" dirty="0"/>
              <a:t>is a block of executable </a:t>
            </a:r>
            <a:r>
              <a:rPr lang="en-US" dirty="0" smtClean="0"/>
              <a:t>code.</a:t>
            </a:r>
          </a:p>
          <a:p>
            <a:r>
              <a:rPr lang="en-US" dirty="0" smtClean="0"/>
              <a:t>E.g. Consider </a:t>
            </a:r>
            <a:r>
              <a:rPr lang="en-IN" i="1" dirty="0" smtClean="0"/>
              <a:t>f(x</a:t>
            </a:r>
            <a:r>
              <a:rPr lang="en-IN" i="1" dirty="0"/>
              <a:t>) = </a:t>
            </a:r>
            <a:r>
              <a:rPr lang="en-IN" i="1" dirty="0" smtClean="0"/>
              <a:t>x*2  and  g(x</a:t>
            </a:r>
            <a:r>
              <a:rPr lang="en-IN" i="1" dirty="0"/>
              <a:t>) = </a:t>
            </a:r>
            <a:r>
              <a:rPr lang="en-IN" i="1" dirty="0" smtClean="0"/>
              <a:t>x+2</a:t>
            </a:r>
          </a:p>
          <a:p>
            <a:r>
              <a:rPr lang="pt-BR" i="1" dirty="0"/>
              <a:t>h(x) = f(g(x)) = f(x+2) = (x+2)*2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60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 - Basics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3664416" cy="50405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Scala is a hybrid programming language that supports both object-oriented and functional </a:t>
            </a:r>
            <a:r>
              <a:rPr lang="en-US" dirty="0" smtClean="0"/>
              <a:t>programming.</a:t>
            </a:r>
          </a:p>
          <a:p>
            <a:r>
              <a:rPr lang="en-US" dirty="0" smtClean="0"/>
              <a:t>Scala Interpreter – Shell prompt</a:t>
            </a:r>
          </a:p>
          <a:p>
            <a:r>
              <a:rPr lang="en-US" b="1" dirty="0" smtClean="0"/>
              <a:t>Resilient </a:t>
            </a:r>
            <a:r>
              <a:rPr lang="en-US" b="1" dirty="0"/>
              <a:t>Distributed Datasets (RDDs) </a:t>
            </a:r>
            <a:r>
              <a:rPr lang="en-US" dirty="0"/>
              <a:t>are the primary data </a:t>
            </a:r>
            <a:r>
              <a:rPr lang="en-US" dirty="0" smtClean="0"/>
              <a:t>structure.</a:t>
            </a:r>
          </a:p>
          <a:p>
            <a:r>
              <a:rPr lang="en-US" dirty="0" smtClean="0"/>
              <a:t>Used </a:t>
            </a:r>
            <a:r>
              <a:rPr lang="en-US" dirty="0"/>
              <a:t>to store and process large amounts of </a:t>
            </a:r>
            <a:r>
              <a:rPr lang="en-US" dirty="0" smtClean="0"/>
              <a:t>data.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35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962" y="1268760"/>
            <a:ext cx="685780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 Data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mutable variable is declared using the keyword </a:t>
            </a:r>
            <a:r>
              <a:rPr lang="en-US" b="1" dirty="0" err="1"/>
              <a:t>var</a:t>
            </a:r>
            <a:r>
              <a:rPr lang="en-US" dirty="0"/>
              <a:t>; whereas an immutable variable is declared </a:t>
            </a:r>
            <a:r>
              <a:rPr lang="en-US" dirty="0" smtClean="0"/>
              <a:t>using </a:t>
            </a:r>
            <a:r>
              <a:rPr lang="en-IN" dirty="0" smtClean="0"/>
              <a:t>the </a:t>
            </a:r>
            <a:r>
              <a:rPr lang="en-IN" dirty="0"/>
              <a:t>keyword </a:t>
            </a:r>
            <a:r>
              <a:rPr lang="en-IN" b="1" dirty="0"/>
              <a:t>val</a:t>
            </a:r>
            <a:r>
              <a:rPr lang="en-IN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36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2060848"/>
            <a:ext cx="551304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2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function can be used like a </a:t>
            </a:r>
            <a:r>
              <a:rPr lang="en-US" dirty="0" smtClean="0"/>
              <a:t>variable.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 add(</a:t>
            </a:r>
            <a:r>
              <a:rPr lang="en-US" dirty="0" err="1">
                <a:latin typeface="Consolas" panose="020B0609020204030204" pitchFamily="49" charset="0"/>
              </a:rPr>
              <a:t>firstInput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secondInput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):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= {</a:t>
            </a:r>
          </a:p>
          <a:p>
            <a:pPr marL="0" indent="0">
              <a:buNone/>
            </a:pPr>
            <a:r>
              <a:rPr lang="en-IN" dirty="0" smtClean="0">
                <a:latin typeface="Consolas" panose="020B0609020204030204" pitchFamily="49" charset="0"/>
              </a:rPr>
              <a:t>	</a:t>
            </a:r>
            <a:r>
              <a:rPr lang="en-IN" dirty="0" err="1" smtClean="0">
                <a:latin typeface="Consolas" panose="020B0609020204030204" pitchFamily="49" charset="0"/>
              </a:rPr>
              <a:t>val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>
                <a:latin typeface="Consolas" panose="020B0609020204030204" pitchFamily="49" charset="0"/>
              </a:rPr>
              <a:t>sum = </a:t>
            </a:r>
            <a:r>
              <a:rPr lang="en-IN" dirty="0" err="1">
                <a:latin typeface="Consolas" panose="020B0609020204030204" pitchFamily="49" charset="0"/>
              </a:rPr>
              <a:t>firstInput</a:t>
            </a:r>
            <a:r>
              <a:rPr lang="en-IN" dirty="0">
                <a:latin typeface="Consolas" panose="020B0609020204030204" pitchFamily="49" charset="0"/>
              </a:rPr>
              <a:t> + </a:t>
            </a:r>
            <a:r>
              <a:rPr lang="en-IN" dirty="0" err="1">
                <a:latin typeface="Consolas" panose="020B0609020204030204" pitchFamily="49" charset="0"/>
              </a:rPr>
              <a:t>secondInput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 smtClean="0">
                <a:latin typeface="Consolas" panose="020B0609020204030204" pitchFamily="49" charset="0"/>
              </a:rPr>
              <a:t>	return </a:t>
            </a:r>
            <a:r>
              <a:rPr lang="en-IN" dirty="0">
                <a:latin typeface="Consolas" panose="020B0609020204030204" pitchFamily="49" charset="0"/>
              </a:rPr>
              <a:t>sum</a:t>
            </a:r>
          </a:p>
          <a:p>
            <a:pPr marL="0" indent="0">
              <a:buNone/>
            </a:pPr>
            <a:r>
              <a:rPr lang="en-IN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IN" dirty="0" err="1"/>
              <a:t>scala</a:t>
            </a:r>
            <a:r>
              <a:rPr lang="en-IN" dirty="0"/>
              <a:t>&gt; </a:t>
            </a:r>
            <a:r>
              <a:rPr lang="en-IN" dirty="0" err="1"/>
              <a:t>val</a:t>
            </a:r>
            <a:r>
              <a:rPr lang="en-IN" dirty="0"/>
              <a:t> x = add(3,4)</a:t>
            </a:r>
          </a:p>
          <a:p>
            <a:r>
              <a:rPr lang="en-IN" dirty="0"/>
              <a:t>x: </a:t>
            </a:r>
            <a:r>
              <a:rPr lang="en-IN" dirty="0" err="1"/>
              <a:t>Int</a:t>
            </a:r>
            <a:r>
              <a:rPr lang="en-IN" dirty="0"/>
              <a:t> = 7</a:t>
            </a:r>
          </a:p>
          <a:p>
            <a:r>
              <a:rPr lang="en-IN" dirty="0" err="1" smtClean="0"/>
              <a:t>scala</a:t>
            </a:r>
            <a:r>
              <a:rPr lang="en-IN" dirty="0"/>
              <a:t>&gt; x</a:t>
            </a:r>
          </a:p>
          <a:p>
            <a:r>
              <a:rPr lang="en-IN" dirty="0"/>
              <a:t>res2: </a:t>
            </a:r>
            <a:r>
              <a:rPr lang="en-IN" dirty="0" err="1"/>
              <a:t>Int</a:t>
            </a:r>
            <a:r>
              <a:rPr lang="en-IN" dirty="0"/>
              <a:t> = 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35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0000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class Car(</a:t>
            </a:r>
            <a:r>
              <a:rPr lang="en-US" sz="2000" dirty="0" err="1">
                <a:latin typeface="Consolas" panose="020B0609020204030204" pitchFamily="49" charset="0"/>
              </a:rPr>
              <a:t>mk</a:t>
            </a:r>
            <a:r>
              <a:rPr lang="en-US" sz="2000" dirty="0">
                <a:latin typeface="Consolas" panose="020B0609020204030204" pitchFamily="49" charset="0"/>
              </a:rPr>
              <a:t>: String, ml: String, </a:t>
            </a:r>
            <a:r>
              <a:rPr lang="en-US" sz="2000" dirty="0" err="1">
                <a:latin typeface="Consolas" panose="020B0609020204030204" pitchFamily="49" charset="0"/>
              </a:rPr>
              <a:t>cr</a:t>
            </a:r>
            <a:r>
              <a:rPr lang="en-US" sz="2000" dirty="0">
                <a:latin typeface="Consolas" panose="020B0609020204030204" pitchFamily="49" charset="0"/>
              </a:rPr>
              <a:t>: String) {</a:t>
            </a:r>
          </a:p>
          <a:p>
            <a:pPr marL="0" indent="0" defTabSz="900000">
              <a:spcBef>
                <a:spcPts val="0"/>
              </a:spcBef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val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dirty="0">
                <a:latin typeface="Consolas" panose="020B0609020204030204" pitchFamily="49" charset="0"/>
              </a:rPr>
              <a:t>make = </a:t>
            </a:r>
            <a:r>
              <a:rPr lang="en-IN" sz="2000" dirty="0" err="1">
                <a:latin typeface="Consolas" panose="020B0609020204030204" pitchFamily="49" charset="0"/>
              </a:rPr>
              <a:t>mk</a:t>
            </a:r>
            <a:endParaRPr lang="en-IN" sz="2000" dirty="0">
              <a:latin typeface="Consolas" panose="020B0609020204030204" pitchFamily="49" charset="0"/>
            </a:endParaRPr>
          </a:p>
          <a:p>
            <a:pPr marL="0" indent="0" defTabSz="900000">
              <a:spcBef>
                <a:spcPts val="0"/>
              </a:spcBef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val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dirty="0">
                <a:latin typeface="Consolas" panose="020B0609020204030204" pitchFamily="49" charset="0"/>
              </a:rPr>
              <a:t>model = ml</a:t>
            </a:r>
          </a:p>
          <a:p>
            <a:pPr marL="0" indent="0" defTabSz="900000">
              <a:spcBef>
                <a:spcPts val="0"/>
              </a:spcBef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var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color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 smtClean="0">
                <a:latin typeface="Consolas" panose="020B0609020204030204" pitchFamily="49" charset="0"/>
              </a:rPr>
              <a:t>cr</a:t>
            </a:r>
            <a:endParaRPr lang="en-IN" sz="2000" dirty="0" smtClean="0">
              <a:latin typeface="Consolas" panose="020B0609020204030204" pitchFamily="49" charset="0"/>
            </a:endParaRPr>
          </a:p>
          <a:p>
            <a:pPr marL="0" indent="0" defTabSz="900000">
              <a:spcBef>
                <a:spcPts val="0"/>
              </a:spcBef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def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dirty="0">
                <a:latin typeface="Consolas" panose="020B0609020204030204" pitchFamily="49" charset="0"/>
              </a:rPr>
              <a:t>repaint(</a:t>
            </a:r>
            <a:r>
              <a:rPr lang="en-IN" sz="2000" dirty="0" err="1">
                <a:latin typeface="Consolas" panose="020B0609020204030204" pitchFamily="49" charset="0"/>
              </a:rPr>
              <a:t>newColor</a:t>
            </a:r>
            <a:r>
              <a:rPr lang="en-IN" sz="2000" dirty="0">
                <a:latin typeface="Consolas" panose="020B0609020204030204" pitchFamily="49" charset="0"/>
              </a:rPr>
              <a:t>: String) = {</a:t>
            </a:r>
          </a:p>
          <a:p>
            <a:pPr marL="0" indent="0" defTabSz="900000">
              <a:spcBef>
                <a:spcPts val="0"/>
              </a:spcBef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		</a:t>
            </a:r>
            <a:r>
              <a:rPr lang="en-IN" sz="2000" dirty="0" err="1" smtClean="0">
                <a:latin typeface="Consolas" panose="020B0609020204030204" pitchFamily="49" charset="0"/>
              </a:rPr>
              <a:t>color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 err="1">
                <a:latin typeface="Consolas" panose="020B0609020204030204" pitchFamily="49" charset="0"/>
              </a:rPr>
              <a:t>newColor</a:t>
            </a:r>
            <a:endParaRPr lang="en-IN" sz="2000" dirty="0">
              <a:latin typeface="Consolas" panose="020B0609020204030204" pitchFamily="49" charset="0"/>
            </a:endParaRPr>
          </a:p>
          <a:p>
            <a:pPr marL="0" indent="0" defTabSz="900000">
              <a:spcBef>
                <a:spcPts val="0"/>
              </a:spcBef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	}</a:t>
            </a:r>
            <a:endParaRPr lang="en-IN" sz="2000" dirty="0">
              <a:latin typeface="Consolas" panose="020B0609020204030204" pitchFamily="49" charset="0"/>
            </a:endParaRPr>
          </a:p>
          <a:p>
            <a:pPr marL="0" indent="0" defTabSz="900000">
              <a:spcBef>
                <a:spcPts val="0"/>
              </a:spcBef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 defTabSz="900000"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 defTabSz="90000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Instance:</a:t>
            </a:r>
          </a:p>
          <a:p>
            <a:pPr marL="0" indent="0" defTabSz="900000">
              <a:spcBef>
                <a:spcPts val="0"/>
              </a:spcBef>
              <a:buNone/>
            </a:pPr>
            <a:r>
              <a:rPr lang="en-IN" dirty="0" err="1">
                <a:latin typeface="Consolas" panose="020B0609020204030204" pitchFamily="49" charset="0"/>
              </a:rPr>
              <a:t>val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 smtClean="0">
                <a:latin typeface="Consolas" panose="020B0609020204030204" pitchFamily="49" charset="0"/>
              </a:rPr>
              <a:t>Fordcar</a:t>
            </a:r>
            <a:r>
              <a:rPr lang="en-IN" dirty="0" smtClean="0">
                <a:latin typeface="Consolas" panose="020B0609020204030204" pitchFamily="49" charset="0"/>
              </a:rPr>
              <a:t>= </a:t>
            </a:r>
            <a:r>
              <a:rPr lang="en-IN" dirty="0">
                <a:latin typeface="Consolas" panose="020B0609020204030204" pitchFamily="49" charset="0"/>
              </a:rPr>
              <a:t>new Car("Ford", "Mustang", "Red")</a:t>
            </a:r>
          </a:p>
          <a:p>
            <a:pPr marL="0" indent="0" defTabSz="900000">
              <a:spcBef>
                <a:spcPts val="0"/>
              </a:spcBef>
              <a:buNone/>
            </a:pPr>
            <a:r>
              <a:rPr lang="en-IN" dirty="0" err="1">
                <a:latin typeface="Consolas" panose="020B0609020204030204" pitchFamily="49" charset="0"/>
              </a:rPr>
              <a:t>val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 smtClean="0">
                <a:latin typeface="Consolas" panose="020B0609020204030204" pitchFamily="49" charset="0"/>
              </a:rPr>
              <a:t>Hondacar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>
                <a:latin typeface="Consolas" panose="020B0609020204030204" pitchFamily="49" charset="0"/>
              </a:rPr>
              <a:t>= new </a:t>
            </a:r>
            <a:r>
              <a:rPr lang="en-IN" dirty="0" smtClean="0">
                <a:latin typeface="Consolas" panose="020B0609020204030204" pitchFamily="49" charset="0"/>
              </a:rPr>
              <a:t>Car(</a:t>
            </a:r>
            <a:r>
              <a:rPr lang="en-IN" dirty="0">
                <a:latin typeface="Consolas" panose="020B0609020204030204" pitchFamily="49" charset="0"/>
              </a:rPr>
              <a:t>"</a:t>
            </a:r>
            <a:r>
              <a:rPr lang="en-IN" dirty="0" smtClean="0">
                <a:latin typeface="Consolas" panose="020B0609020204030204" pitchFamily="49" charset="0"/>
              </a:rPr>
              <a:t>Honda", </a:t>
            </a:r>
            <a:r>
              <a:rPr lang="en-IN" dirty="0">
                <a:latin typeface="Consolas" panose="020B0609020204030204" pitchFamily="49" charset="0"/>
              </a:rPr>
              <a:t>"</a:t>
            </a:r>
            <a:r>
              <a:rPr lang="en-IN" dirty="0" smtClean="0">
                <a:latin typeface="Consolas" panose="020B0609020204030204" pitchFamily="49" charset="0"/>
              </a:rPr>
              <a:t>City", </a:t>
            </a:r>
            <a:r>
              <a:rPr lang="en-IN" dirty="0">
                <a:latin typeface="Consolas" panose="020B0609020204030204" pitchFamily="49" charset="0"/>
              </a:rPr>
              <a:t>"Black")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56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Standalone Scala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7908" y="1196752"/>
            <a:ext cx="9399012" cy="504056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object </a:t>
            </a:r>
            <a:r>
              <a:rPr lang="en-IN" b="1" dirty="0">
                <a:latin typeface="Consolas" panose="020B0609020204030204" pitchFamily="49" charset="0"/>
              </a:rPr>
              <a:t>HelloWorld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IN" dirty="0" smtClean="0">
                <a:latin typeface="Consolas" panose="020B0609020204030204" pitchFamily="49" charset="0"/>
              </a:rPr>
              <a:t>	</a:t>
            </a:r>
            <a:r>
              <a:rPr lang="en-IN" dirty="0" err="1" smtClean="0">
                <a:latin typeface="Consolas" panose="020B0609020204030204" pitchFamily="49" charset="0"/>
              </a:rPr>
              <a:t>def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>
                <a:latin typeface="Consolas" panose="020B0609020204030204" pitchFamily="49" charset="0"/>
              </a:rPr>
              <a:t>main(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: Array[String]): Unit = {</a:t>
            </a:r>
          </a:p>
          <a:p>
            <a:pPr marL="0" indent="0">
              <a:buNone/>
            </a:pPr>
            <a:r>
              <a:rPr lang="en-IN" dirty="0" smtClean="0">
                <a:latin typeface="Consolas" panose="020B0609020204030204" pitchFamily="49" charset="0"/>
              </a:rPr>
              <a:t>		</a:t>
            </a:r>
            <a:r>
              <a:rPr lang="en-IN" dirty="0" err="1" smtClean="0">
                <a:latin typeface="Consolas" panose="020B0609020204030204" pitchFamily="49" charset="0"/>
              </a:rPr>
              <a:t>println</a:t>
            </a:r>
            <a:r>
              <a:rPr lang="en-IN" dirty="0">
                <a:latin typeface="Consolas" panose="020B0609020204030204" pitchFamily="49" charset="0"/>
              </a:rPr>
              <a:t>("Hello World!")</a:t>
            </a:r>
          </a:p>
          <a:p>
            <a:pPr marL="0" indent="0">
              <a:buNone/>
            </a:pPr>
            <a:r>
              <a:rPr lang="en-IN" dirty="0" smtClean="0">
                <a:latin typeface="Consolas" panose="020B0609020204030204" pitchFamily="49" charset="0"/>
              </a:rPr>
              <a:t>	}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255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Volume:</a:t>
            </a:r>
            <a:r>
              <a:rPr lang="en-US" dirty="0"/>
              <a:t> Large volumes clearly define Big Data. In some cases, the sheer size of the data makes it impossible to evaluate by more conventional means.</a:t>
            </a:r>
          </a:p>
          <a:p>
            <a:r>
              <a:rPr lang="en-US" b="1" dirty="0" smtClean="0"/>
              <a:t>Variety</a:t>
            </a:r>
            <a:r>
              <a:rPr lang="en-US" b="1" dirty="0"/>
              <a:t>: </a:t>
            </a:r>
            <a:r>
              <a:rPr lang="en-US" dirty="0"/>
              <a:t>Data may come from a variety of sources and not necessarily be "related" to other data sources.</a:t>
            </a:r>
          </a:p>
          <a:p>
            <a:r>
              <a:rPr lang="en-US" b="1" dirty="0" smtClean="0"/>
              <a:t>Velocity</a:t>
            </a:r>
            <a:r>
              <a:rPr lang="en-US" b="1" dirty="0"/>
              <a:t>: </a:t>
            </a:r>
            <a:r>
              <a:rPr lang="en-US" dirty="0"/>
              <a:t>The term velocity in this context refers to how fast the data can be generated and processed.</a:t>
            </a:r>
          </a:p>
          <a:p>
            <a:r>
              <a:rPr lang="en-US" b="1" dirty="0" smtClean="0"/>
              <a:t>Variability</a:t>
            </a:r>
            <a:r>
              <a:rPr lang="en-US" b="1" dirty="0"/>
              <a:t>: </a:t>
            </a:r>
            <a:r>
              <a:rPr lang="en-US" dirty="0"/>
              <a:t>Data may be highly variable, incomplete, and inconsistent.</a:t>
            </a:r>
          </a:p>
          <a:p>
            <a:r>
              <a:rPr lang="en-US" b="1" dirty="0" smtClean="0"/>
              <a:t>Complexity</a:t>
            </a:r>
            <a:r>
              <a:rPr lang="en-US" b="1" dirty="0"/>
              <a:t>:</a:t>
            </a:r>
            <a:r>
              <a:rPr lang="en-US" dirty="0"/>
              <a:t> Relationships between data sources may not be entirely clear and not amenable to traditional relational methods.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1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SQL is a Spark library that runs on top of Spark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Data Processing: </a:t>
            </a:r>
            <a:r>
              <a:rPr lang="it-IT" dirty="0"/>
              <a:t>data stored in a database, NoSQL </a:t>
            </a:r>
            <a:r>
              <a:rPr lang="it-IT" dirty="0" smtClean="0"/>
              <a:t>data </a:t>
            </a:r>
            <a:r>
              <a:rPr lang="en-US" dirty="0" smtClean="0"/>
              <a:t>store</a:t>
            </a:r>
            <a:r>
              <a:rPr lang="en-US" dirty="0"/>
              <a:t>, Parquet, ORC, Avro, JSON, CSV, or any other structured </a:t>
            </a:r>
            <a:r>
              <a:rPr lang="en-US" dirty="0" smtClean="0"/>
              <a:t>format.</a:t>
            </a:r>
          </a:p>
          <a:p>
            <a:r>
              <a:rPr lang="en-US" dirty="0"/>
              <a:t>Spark SQL seamlessly integrates with other Spark libraries such as Spark Streaming, </a:t>
            </a:r>
            <a:r>
              <a:rPr lang="en-US" dirty="0" err="1" smtClean="0"/>
              <a:t>MLib</a:t>
            </a:r>
            <a:r>
              <a:rPr lang="en-US" dirty="0" smtClean="0"/>
              <a:t>, Spark </a:t>
            </a:r>
            <a:r>
              <a:rPr lang="en-US" dirty="0"/>
              <a:t>ML, and </a:t>
            </a:r>
            <a:r>
              <a:rPr lang="en-US" dirty="0" err="1" smtClean="0"/>
              <a:t>GraphX</a:t>
            </a:r>
            <a:r>
              <a:rPr lang="en-US" dirty="0" smtClean="0"/>
              <a:t>.</a:t>
            </a:r>
          </a:p>
          <a:p>
            <a:r>
              <a:rPr lang="en-US" dirty="0"/>
              <a:t>D</a:t>
            </a:r>
            <a:r>
              <a:rPr lang="en-US" dirty="0" smtClean="0"/>
              <a:t>ata sources: file</a:t>
            </a:r>
            <a:r>
              <a:rPr lang="en-US" dirty="0"/>
              <a:t>, a </a:t>
            </a:r>
            <a:r>
              <a:rPr lang="en-US" dirty="0" smtClean="0"/>
              <a:t>NoSQL </a:t>
            </a:r>
            <a:r>
              <a:rPr lang="en-IN" dirty="0" err="1" smtClean="0"/>
              <a:t>datastore</a:t>
            </a:r>
            <a:r>
              <a:rPr lang="en-IN" dirty="0"/>
              <a:t>, or a database</a:t>
            </a:r>
            <a:r>
              <a:rPr lang="en-IN" dirty="0" smtClean="0"/>
              <a:t>.</a:t>
            </a:r>
          </a:p>
          <a:p>
            <a:r>
              <a:rPr lang="en-US" dirty="0"/>
              <a:t>Spark SQL can be used as a data virtualization system for integrating heterogeneous </a:t>
            </a:r>
            <a:r>
              <a:rPr lang="en-US" dirty="0" smtClean="0"/>
              <a:t>data </a:t>
            </a:r>
            <a:r>
              <a:rPr lang="en-IN" dirty="0" smtClean="0"/>
              <a:t>sources.</a:t>
            </a:r>
          </a:p>
          <a:p>
            <a:r>
              <a:rPr lang="en-US" dirty="0"/>
              <a:t>Spark SQL can be used as a distributed SQL query </a:t>
            </a:r>
            <a:r>
              <a:rPr lang="en-US" dirty="0" smtClean="0"/>
              <a:t>engine and also provides JDBC/ODBC connectivity.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38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Libraries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41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84" y="1447523"/>
            <a:ext cx="953585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SQLContext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SQLContext</a:t>
            </a:r>
            <a:r>
              <a:rPr lang="en-US" dirty="0"/>
              <a:t> is the main entry point into the Spark SQL library.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 class defined in the Spark SQL library.</a:t>
            </a:r>
          </a:p>
          <a:p>
            <a:r>
              <a:rPr lang="en-US" dirty="0"/>
              <a:t>A Spark SQL application must create an instance of the </a:t>
            </a:r>
            <a:r>
              <a:rPr lang="en-US" dirty="0" err="1"/>
              <a:t>SQLContext</a:t>
            </a:r>
            <a:r>
              <a:rPr lang="en-US" dirty="0"/>
              <a:t> or </a:t>
            </a:r>
            <a:r>
              <a:rPr lang="en-US" dirty="0" err="1"/>
              <a:t>HiveContext</a:t>
            </a:r>
            <a:r>
              <a:rPr lang="en-US" dirty="0"/>
              <a:t> class</a:t>
            </a:r>
            <a:r>
              <a:rPr lang="en-US" dirty="0" smtClean="0"/>
              <a:t>.</a:t>
            </a:r>
          </a:p>
          <a:p>
            <a:r>
              <a:rPr lang="en-US" b="1" dirty="0" err="1"/>
              <a:t>SQLContext</a:t>
            </a:r>
            <a:r>
              <a:rPr lang="en-US" dirty="0"/>
              <a:t>: Designed to work with structured data and provides SQL capabilities. </a:t>
            </a:r>
            <a:endParaRPr lang="en-US" dirty="0" smtClean="0"/>
          </a:p>
          <a:p>
            <a:r>
              <a:rPr lang="en-US" b="1" dirty="0" err="1" smtClean="0"/>
              <a:t>SparkContext</a:t>
            </a:r>
            <a:r>
              <a:rPr lang="en-US" dirty="0"/>
              <a:t>: The core Spark context for managing the cluster and basic RDD </a:t>
            </a:r>
            <a:r>
              <a:rPr lang="en-US" dirty="0" smtClean="0"/>
              <a:t>operations</a:t>
            </a:r>
            <a:r>
              <a:rPr lang="en-IN" sz="2000" dirty="0" smtClean="0">
                <a:latin typeface="Consolas" panose="020B0609020204030204" pitchFamily="49" charset="0"/>
              </a:rPr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81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SQL instance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import </a:t>
            </a:r>
            <a:r>
              <a:rPr lang="en-IN" sz="2000" dirty="0" err="1" smtClean="0">
                <a:latin typeface="Consolas" panose="020B0609020204030204" pitchFamily="49" charset="0"/>
              </a:rPr>
              <a:t>org.apache.spark.SparkConf</a:t>
            </a:r>
            <a:endParaRPr lang="en-IN" sz="20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import </a:t>
            </a:r>
            <a:r>
              <a:rPr lang="en-IN" sz="2000" dirty="0" err="1">
                <a:latin typeface="Consolas" panose="020B0609020204030204" pitchFamily="49" charset="0"/>
              </a:rPr>
              <a:t>org.apache.spark</a:t>
            </a:r>
            <a:r>
              <a:rPr lang="en-IN" sz="2000" dirty="0">
                <a:latin typeface="Consolas" panose="020B0609020204030204" pitchFamily="49" charset="0"/>
              </a:rPr>
              <a:t>._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import </a:t>
            </a:r>
            <a:r>
              <a:rPr lang="en-IN" sz="2000" dirty="0" err="1">
                <a:latin typeface="Consolas" panose="020B0609020204030204" pitchFamily="49" charset="0"/>
              </a:rPr>
              <a:t>org.apache.spark.sql</a:t>
            </a:r>
            <a:r>
              <a:rPr lang="en-IN" sz="2000" dirty="0">
                <a:latin typeface="Consolas" panose="020B0609020204030204" pitchFamily="49" charset="0"/>
              </a:rPr>
              <a:t>._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2000" dirty="0" err="1" smtClean="0">
                <a:latin typeface="Consolas" panose="020B0609020204030204" pitchFamily="49" charset="0"/>
              </a:rPr>
              <a:t>val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config</a:t>
            </a:r>
            <a:r>
              <a:rPr lang="en-US" sz="2000" dirty="0">
                <a:latin typeface="Consolas" panose="020B0609020204030204" pitchFamily="49" charset="0"/>
              </a:rPr>
              <a:t> = new </a:t>
            </a:r>
            <a:r>
              <a:rPr lang="en-US" sz="2000" dirty="0" err="1">
                <a:latin typeface="Consolas" panose="020B0609020204030204" pitchFamily="49" charset="0"/>
              </a:rPr>
              <a:t>SparkConf</a:t>
            </a:r>
            <a:r>
              <a:rPr lang="en-US" sz="2000" dirty="0">
                <a:latin typeface="Consolas" panose="020B0609020204030204" pitchFamily="49" charset="0"/>
              </a:rPr>
              <a:t>().</a:t>
            </a:r>
            <a:r>
              <a:rPr lang="en-US" sz="2000" dirty="0" err="1">
                <a:latin typeface="Consolas" panose="020B0609020204030204" pitchFamily="49" charset="0"/>
              </a:rPr>
              <a:t>setAppName</a:t>
            </a:r>
            <a:r>
              <a:rPr lang="en-US" sz="2000" dirty="0">
                <a:latin typeface="Consolas" panose="020B0609020204030204" pitchFamily="49" charset="0"/>
              </a:rPr>
              <a:t>("My Spark SQL app</a:t>
            </a:r>
            <a:r>
              <a:rPr lang="en-US" sz="2000" dirty="0" smtClean="0">
                <a:latin typeface="Consolas" panose="020B0609020204030204" pitchFamily="49" charset="0"/>
              </a:rPr>
              <a:t>")</a:t>
            </a:r>
            <a:endParaRPr lang="en-IN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 err="1">
                <a:latin typeface="Consolas" panose="020B0609020204030204" pitchFamily="49" charset="0"/>
              </a:rPr>
              <a:t>val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sqlContext</a:t>
            </a:r>
            <a:r>
              <a:rPr lang="en-IN" sz="2000" dirty="0">
                <a:latin typeface="Consolas" panose="020B0609020204030204" pitchFamily="49" charset="0"/>
              </a:rPr>
              <a:t> = new </a:t>
            </a:r>
            <a:r>
              <a:rPr lang="en-IN" sz="2000" dirty="0" err="1">
                <a:latin typeface="Consolas" panose="020B0609020204030204" pitchFamily="49" charset="0"/>
              </a:rPr>
              <a:t>SQLContext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 err="1">
                <a:latin typeface="Consolas" panose="020B0609020204030204" pitchFamily="49" charset="0"/>
              </a:rPr>
              <a:t>sc</a:t>
            </a:r>
            <a:r>
              <a:rPr lang="en-IN" sz="2000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import </a:t>
            </a:r>
            <a:r>
              <a:rPr lang="en-IN" sz="2000" dirty="0" err="1">
                <a:latin typeface="Consolas" panose="020B0609020204030204" pitchFamily="49" charset="0"/>
              </a:rPr>
              <a:t>java.sql.DriverManager</a:t>
            </a:r>
            <a:endParaRPr lang="en-IN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// Assuming you have a Spark session named "spark" 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endParaRPr lang="en-IN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 err="1">
                <a:latin typeface="Consolas" panose="020B0609020204030204" pitchFamily="49" charset="0"/>
              </a:rPr>
              <a:t>val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jdbcDF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spark.read</a:t>
            </a:r>
            <a:endParaRPr lang="en-IN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  .format("</a:t>
            </a:r>
            <a:r>
              <a:rPr lang="en-IN" sz="2000" dirty="0" err="1">
                <a:latin typeface="Consolas" panose="020B0609020204030204" pitchFamily="49" charset="0"/>
              </a:rPr>
              <a:t>jdbc</a:t>
            </a:r>
            <a:r>
              <a:rPr lang="en-IN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  .options(Map(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    "</a:t>
            </a:r>
            <a:r>
              <a:rPr lang="en-IN" sz="2000" dirty="0" err="1">
                <a:latin typeface="Consolas" panose="020B0609020204030204" pitchFamily="49" charset="0"/>
              </a:rPr>
              <a:t>url</a:t>
            </a:r>
            <a:r>
              <a:rPr lang="en-IN" sz="2000" dirty="0">
                <a:latin typeface="Consolas" panose="020B0609020204030204" pitchFamily="49" charset="0"/>
              </a:rPr>
              <a:t>" -&gt; "</a:t>
            </a:r>
            <a:r>
              <a:rPr lang="en-IN" sz="2000" dirty="0" err="1">
                <a:latin typeface="Consolas" panose="020B0609020204030204" pitchFamily="49" charset="0"/>
              </a:rPr>
              <a:t>jdbc:mysql</a:t>
            </a:r>
            <a:r>
              <a:rPr lang="en-IN" sz="2000" dirty="0">
                <a:latin typeface="Consolas" panose="020B0609020204030204" pitchFamily="49" charset="0"/>
              </a:rPr>
              <a:t>://localhost:3306/</a:t>
            </a:r>
            <a:r>
              <a:rPr lang="en-IN" sz="2000" dirty="0" err="1">
                <a:latin typeface="Consolas" panose="020B0609020204030204" pitchFamily="49" charset="0"/>
              </a:rPr>
              <a:t>studentdatabase</a:t>
            </a:r>
            <a:r>
              <a:rPr lang="en-IN" sz="20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    "user" -&gt; "root",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    "password" -&gt; "admin",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    "</a:t>
            </a:r>
            <a:r>
              <a:rPr lang="en-IN" sz="2000" dirty="0" err="1">
                <a:latin typeface="Consolas" panose="020B0609020204030204" pitchFamily="49" charset="0"/>
              </a:rPr>
              <a:t>dbtable</a:t>
            </a:r>
            <a:r>
              <a:rPr lang="en-IN" sz="2000" dirty="0">
                <a:latin typeface="Consolas" panose="020B0609020204030204" pitchFamily="49" charset="0"/>
              </a:rPr>
              <a:t>" -&gt; "student"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  ))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  .load()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>
                <a:latin typeface="Consolas" panose="020B0609020204030204" pitchFamily="49" charset="0"/>
              </a:rPr>
              <a:t>// Execute a query on the loaded data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 err="1">
                <a:latin typeface="Consolas" panose="020B0609020204030204" pitchFamily="49" charset="0"/>
              </a:rPr>
              <a:t>val</a:t>
            </a:r>
            <a:r>
              <a:rPr lang="en-IN" sz="2000" dirty="0">
                <a:latin typeface="Consolas" panose="020B0609020204030204" pitchFamily="49" charset="0"/>
              </a:rPr>
              <a:t> results = </a:t>
            </a:r>
            <a:r>
              <a:rPr lang="en-IN" sz="2000" dirty="0" err="1">
                <a:latin typeface="Consolas" panose="020B0609020204030204" pitchFamily="49" charset="0"/>
              </a:rPr>
              <a:t>jdbcDF.sql</a:t>
            </a:r>
            <a:r>
              <a:rPr lang="en-IN" sz="2000" dirty="0">
                <a:latin typeface="Consolas" panose="020B0609020204030204" pitchFamily="49" charset="0"/>
              </a:rPr>
              <a:t>("SELECT * FROM student;")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IN" sz="2000" dirty="0" err="1">
                <a:latin typeface="Consolas" panose="020B0609020204030204" pitchFamily="49" charset="0"/>
              </a:rPr>
              <a:t>results.show</a:t>
            </a:r>
            <a:r>
              <a:rPr lang="en-IN" sz="2000" dirty="0">
                <a:latin typeface="Consolas" panose="020B0609020204030204" pitchFamily="49" charset="0"/>
              </a:rPr>
              <a:t>() </a:t>
            </a:r>
            <a:endParaRPr lang="en-IN" sz="20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IN" dirty="0">
              <a:latin typeface="Consolas" panose="020B0609020204030204" pitchFamily="49" charset="0"/>
            </a:endParaRP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46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a DF from CSV file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Create a employee.csv file: Name, Age, Gender</a:t>
            </a:r>
          </a:p>
          <a:p>
            <a:r>
              <a:rPr lang="en-US" sz="2000" dirty="0" err="1" smtClean="0"/>
              <a:t>scala</a:t>
            </a:r>
            <a:r>
              <a:rPr lang="en-US" sz="2000" dirty="0" smtClean="0"/>
              <a:t>&gt; </a:t>
            </a:r>
            <a:r>
              <a:rPr lang="en-US" sz="2000" dirty="0" err="1" smtClean="0"/>
              <a:t>val</a:t>
            </a:r>
            <a:r>
              <a:rPr lang="en-US" sz="2000" dirty="0" smtClean="0"/>
              <a:t> </a:t>
            </a:r>
            <a:r>
              <a:rPr lang="en-US" sz="2000" dirty="0" err="1"/>
              <a:t>linesRDD</a:t>
            </a:r>
            <a:r>
              <a:rPr lang="en-US" sz="2000" dirty="0"/>
              <a:t> = </a:t>
            </a:r>
            <a:r>
              <a:rPr lang="en-US" sz="2000" dirty="0" err="1"/>
              <a:t>sc.textFile</a:t>
            </a:r>
            <a:r>
              <a:rPr lang="en-US" sz="2000" dirty="0"/>
              <a:t>("E:/PySparkProjects/data/employee.csv</a:t>
            </a:r>
            <a:r>
              <a:rPr lang="en-US" sz="2000" dirty="0" smtClean="0"/>
              <a:t>")</a:t>
            </a:r>
          </a:p>
          <a:p>
            <a:r>
              <a:rPr lang="en-US" sz="2000" dirty="0" err="1"/>
              <a:t>scala</a:t>
            </a:r>
            <a:r>
              <a:rPr lang="en-US" sz="2000" dirty="0"/>
              <a:t>&gt; </a:t>
            </a:r>
            <a:r>
              <a:rPr lang="en-US" sz="2000" dirty="0" err="1"/>
              <a:t>val</a:t>
            </a:r>
            <a:r>
              <a:rPr lang="en-US" sz="2000" dirty="0"/>
              <a:t> </a:t>
            </a:r>
            <a:r>
              <a:rPr lang="en-US" sz="2000" dirty="0" err="1"/>
              <a:t>rowsRDD</a:t>
            </a:r>
            <a:r>
              <a:rPr lang="en-US" sz="2000" dirty="0"/>
              <a:t> = </a:t>
            </a:r>
            <a:r>
              <a:rPr lang="en-US" sz="2000" dirty="0" err="1"/>
              <a:t>linesRDD.map</a:t>
            </a:r>
            <a:r>
              <a:rPr lang="en-US" sz="2000" dirty="0"/>
              <a:t>{row =&gt; </a:t>
            </a:r>
            <a:r>
              <a:rPr lang="en-US" sz="2000" dirty="0" err="1"/>
              <a:t>row.split</a:t>
            </a:r>
            <a:r>
              <a:rPr lang="en-US" sz="2000" dirty="0" smtClean="0"/>
              <a:t>(",")}</a:t>
            </a:r>
          </a:p>
          <a:p>
            <a:r>
              <a:rPr lang="en-US" sz="2000" dirty="0" err="1"/>
              <a:t>scala</a:t>
            </a:r>
            <a:r>
              <a:rPr lang="en-US" sz="2000" dirty="0"/>
              <a:t>&gt; import </a:t>
            </a:r>
            <a:r>
              <a:rPr lang="en-US" sz="2000" dirty="0" err="1"/>
              <a:t>org.apache.spark.sql.types</a:t>
            </a:r>
            <a:r>
              <a:rPr lang="en-US" sz="2000" dirty="0"/>
              <a:t>.{</a:t>
            </a:r>
            <a:r>
              <a:rPr lang="en-US" sz="2000" dirty="0" err="1"/>
              <a:t>StructType</a:t>
            </a:r>
            <a:r>
              <a:rPr lang="en-US" sz="2000" dirty="0"/>
              <a:t>, </a:t>
            </a:r>
            <a:r>
              <a:rPr lang="en-US" sz="2000" dirty="0" err="1"/>
              <a:t>StructField</a:t>
            </a:r>
            <a:r>
              <a:rPr lang="en-US" sz="2000" dirty="0"/>
              <a:t>, </a:t>
            </a:r>
            <a:r>
              <a:rPr lang="en-US" sz="2000" dirty="0" err="1"/>
              <a:t>StringType</a:t>
            </a:r>
            <a:r>
              <a:rPr lang="en-US" sz="2000" dirty="0"/>
              <a:t>, </a:t>
            </a:r>
            <a:r>
              <a:rPr lang="en-US" sz="2000" dirty="0" err="1"/>
              <a:t>IntegerType</a:t>
            </a:r>
            <a:r>
              <a:rPr lang="en-US" sz="2000" dirty="0" smtClean="0"/>
              <a:t>};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Scala&gt;</a:t>
            </a:r>
            <a:r>
              <a:rPr lang="en-IN" sz="2000" dirty="0" err="1"/>
              <a:t>val</a:t>
            </a:r>
            <a:r>
              <a:rPr lang="en-IN" sz="2000" dirty="0"/>
              <a:t> schema = </a:t>
            </a:r>
            <a:r>
              <a:rPr lang="en-IN" sz="2000" dirty="0" err="1"/>
              <a:t>StructType</a:t>
            </a:r>
            <a:r>
              <a:rPr lang="en-IN" sz="2000" dirty="0"/>
              <a:t>(List(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000" dirty="0" smtClean="0"/>
              <a:t>	</a:t>
            </a:r>
            <a:r>
              <a:rPr lang="en-IN" sz="2000" dirty="0" err="1" smtClean="0"/>
              <a:t>StructField</a:t>
            </a:r>
            <a:r>
              <a:rPr lang="en-IN" sz="2000" dirty="0"/>
              <a:t>("name", </a:t>
            </a:r>
            <a:r>
              <a:rPr lang="en-IN" sz="2000" dirty="0" err="1"/>
              <a:t>StringType</a:t>
            </a:r>
            <a:r>
              <a:rPr lang="en-IN" sz="2000" dirty="0"/>
              <a:t>, false),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000" dirty="0" smtClean="0"/>
              <a:t>	</a:t>
            </a:r>
            <a:r>
              <a:rPr lang="en-IN" sz="2000" dirty="0" err="1" smtClean="0"/>
              <a:t>StructField</a:t>
            </a:r>
            <a:r>
              <a:rPr lang="en-IN" sz="2000" dirty="0"/>
              <a:t>("age", </a:t>
            </a:r>
            <a:r>
              <a:rPr lang="en-IN" sz="2000" dirty="0" err="1"/>
              <a:t>IntegerType</a:t>
            </a:r>
            <a:r>
              <a:rPr lang="en-IN" sz="2000" dirty="0"/>
              <a:t>, false),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000" dirty="0" smtClean="0"/>
              <a:t>	</a:t>
            </a:r>
            <a:r>
              <a:rPr lang="en-IN" sz="2000" dirty="0" err="1" smtClean="0"/>
              <a:t>StructField</a:t>
            </a:r>
            <a:r>
              <a:rPr lang="en-IN" sz="2000" dirty="0"/>
              <a:t>("gender", </a:t>
            </a:r>
            <a:r>
              <a:rPr lang="en-IN" sz="2000" dirty="0" err="1"/>
              <a:t>StringType</a:t>
            </a:r>
            <a:r>
              <a:rPr lang="en-IN" sz="2000" dirty="0"/>
              <a:t>, false)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000" dirty="0" smtClean="0"/>
              <a:t>	) )</a:t>
            </a:r>
          </a:p>
          <a:p>
            <a:r>
              <a:rPr lang="en-IN" sz="2000" dirty="0" err="1"/>
              <a:t>val</a:t>
            </a:r>
            <a:r>
              <a:rPr lang="en-IN" sz="2000" dirty="0"/>
              <a:t> </a:t>
            </a:r>
            <a:r>
              <a:rPr lang="en-IN" sz="2000" dirty="0" err="1" smtClean="0"/>
              <a:t>employeeDF</a:t>
            </a:r>
            <a:r>
              <a:rPr lang="en-IN" sz="2000" dirty="0" smtClean="0"/>
              <a:t> </a:t>
            </a:r>
            <a:r>
              <a:rPr lang="en-IN" sz="2000" dirty="0"/>
              <a:t>= </a:t>
            </a:r>
            <a:r>
              <a:rPr lang="en-IN" sz="2000" dirty="0" err="1"/>
              <a:t>sqlContext.createDataFrame</a:t>
            </a:r>
            <a:r>
              <a:rPr lang="en-IN" sz="2000" dirty="0"/>
              <a:t>(</a:t>
            </a:r>
            <a:r>
              <a:rPr lang="en-IN" sz="2000" dirty="0" err="1"/>
              <a:t>rowsRDD,schema</a:t>
            </a:r>
            <a:r>
              <a:rPr lang="en-IN" sz="2000" dirty="0"/>
              <a:t>)</a:t>
            </a:r>
            <a:endParaRPr lang="en-US" sz="2000" dirty="0" smtClean="0"/>
          </a:p>
          <a:p>
            <a:endParaRPr lang="en-US" sz="2000" dirty="0" smtClean="0"/>
          </a:p>
          <a:p>
            <a:endParaRPr lang="en-IN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06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 in Spark SQL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/>
              <a:t>val</a:t>
            </a:r>
            <a:r>
              <a:rPr lang="en-US" sz="2000" b="1" dirty="0"/>
              <a:t> </a:t>
            </a:r>
            <a:r>
              <a:rPr lang="en-US" sz="2000" i="1" dirty="0"/>
              <a:t>payment </a:t>
            </a:r>
            <a:r>
              <a:rPr lang="en-US" sz="2000" dirty="0"/>
              <a:t>= </a:t>
            </a:r>
            <a:r>
              <a:rPr lang="en-US" sz="2000" i="1" dirty="0" err="1"/>
              <a:t>sc</a:t>
            </a:r>
            <a:r>
              <a:rPr lang="en-US" sz="2000" dirty="0" err="1"/>
              <a:t>.parallelize</a:t>
            </a:r>
            <a:r>
              <a:rPr lang="en-US" sz="2000" dirty="0"/>
              <a:t>(</a:t>
            </a:r>
            <a:r>
              <a:rPr lang="en-US" sz="2000" i="1" dirty="0" err="1"/>
              <a:t>Seq</a:t>
            </a:r>
            <a:r>
              <a:rPr lang="en-US" sz="2000" dirty="0"/>
              <a:t>(</a:t>
            </a:r>
            <a:br>
              <a:rPr lang="en-US" sz="2000" dirty="0"/>
            </a:br>
            <a:r>
              <a:rPr lang="en-US" sz="2000" dirty="0"/>
              <a:t>(1, 101,2500), (2,102,1110), (3,103,500), (4 ,104,400), (5 ,105, 150), (6 ,106, 450)</a:t>
            </a:r>
            <a:br>
              <a:rPr lang="en-US" sz="2000" dirty="0"/>
            </a:br>
            <a:r>
              <a:rPr lang="en-US" sz="2000" dirty="0"/>
              <a:t>)).</a:t>
            </a:r>
            <a:r>
              <a:rPr lang="en-US" sz="2000" dirty="0" err="1"/>
              <a:t>toDF</a:t>
            </a:r>
            <a:r>
              <a:rPr lang="en-US" sz="2000" dirty="0"/>
              <a:t>(</a:t>
            </a:r>
            <a:r>
              <a:rPr lang="en-US" sz="2000" b="1" dirty="0"/>
              <a:t>"</a:t>
            </a:r>
            <a:r>
              <a:rPr lang="en-US" sz="2000" b="1" dirty="0" err="1"/>
              <a:t>paymentId</a:t>
            </a:r>
            <a:r>
              <a:rPr lang="en-US" sz="2000" b="1" dirty="0"/>
              <a:t>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customerId</a:t>
            </a:r>
            <a:r>
              <a:rPr lang="en-US" sz="2000" b="1" dirty="0"/>
              <a:t>"</a:t>
            </a:r>
            <a:r>
              <a:rPr lang="en-US" sz="2000" dirty="0"/>
              <a:t>,</a:t>
            </a:r>
            <a:r>
              <a:rPr lang="en-US" sz="2000" b="1" dirty="0"/>
              <a:t>"amount</a:t>
            </a:r>
            <a:r>
              <a:rPr lang="en-US" sz="2000" b="1" dirty="0" smtClean="0"/>
              <a:t>"</a:t>
            </a:r>
            <a:r>
              <a:rPr lang="en-US" sz="2000" dirty="0" smtClean="0"/>
              <a:t>)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45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94" y="2407467"/>
            <a:ext cx="8928992" cy="39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>
                <a:latin typeface="source-code-pro"/>
              </a:rPr>
              <a:t>val</a:t>
            </a:r>
            <a:r>
              <a:rPr lang="en-IN" dirty="0">
                <a:latin typeface="source-code-pro"/>
              </a:rPr>
              <a:t> customer = </a:t>
            </a:r>
            <a:r>
              <a:rPr lang="en-IN" dirty="0" err="1">
                <a:latin typeface="source-code-pro"/>
              </a:rPr>
              <a:t>sc.parallelize</a:t>
            </a:r>
            <a:r>
              <a:rPr lang="en-IN" dirty="0">
                <a:latin typeface="source-code-pro"/>
              </a:rPr>
              <a:t>(</a:t>
            </a:r>
            <a:r>
              <a:rPr lang="en-IN" dirty="0" err="1">
                <a:latin typeface="source-code-pro"/>
              </a:rPr>
              <a:t>Seq</a:t>
            </a:r>
            <a:r>
              <a:rPr lang="en-IN" dirty="0">
                <a:latin typeface="source-code-pro"/>
              </a:rPr>
              <a:t>((101,"Jon") , (102,"Aron") ,(103,"Sam"))).</a:t>
            </a:r>
            <a:r>
              <a:rPr lang="en-IN" dirty="0" err="1">
                <a:latin typeface="source-code-pro"/>
              </a:rPr>
              <a:t>toDF</a:t>
            </a:r>
            <a:r>
              <a:rPr lang="en-IN" dirty="0">
                <a:latin typeface="source-code-pro"/>
              </a:rPr>
              <a:t>("</a:t>
            </a:r>
            <a:r>
              <a:rPr lang="en-IN" dirty="0" err="1">
                <a:latin typeface="source-code-pro"/>
              </a:rPr>
              <a:t>customerId</a:t>
            </a:r>
            <a:r>
              <a:rPr lang="en-IN" dirty="0">
                <a:latin typeface="source-code-pro"/>
              </a:rPr>
              <a:t>", "name")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46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2492896"/>
            <a:ext cx="10239220" cy="30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3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val</a:t>
            </a:r>
            <a:r>
              <a:rPr lang="en-IN" dirty="0"/>
              <a:t> </a:t>
            </a:r>
            <a:r>
              <a:rPr lang="en-IN" dirty="0" err="1"/>
              <a:t>innerJoinDf</a:t>
            </a:r>
            <a:r>
              <a:rPr lang="en-IN" dirty="0"/>
              <a:t> = </a:t>
            </a:r>
            <a:r>
              <a:rPr lang="en-IN" dirty="0" err="1"/>
              <a:t>customer.join</a:t>
            </a:r>
            <a:r>
              <a:rPr lang="en-IN" dirty="0"/>
              <a:t>(payment,"</a:t>
            </a:r>
            <a:r>
              <a:rPr lang="en-IN" dirty="0" err="1"/>
              <a:t>customerId</a:t>
            </a:r>
            <a:r>
              <a:rPr lang="en-IN" dirty="0" smtClean="0"/>
              <a:t>")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More details: https://medium.com/@achilleus/https-medium-com-joins-in-apache-spark-part-1-ce289bfc84c9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47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5" y="2060848"/>
            <a:ext cx="4608512" cy="23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PySpark </a:t>
            </a:r>
            <a:r>
              <a:rPr lang="en-IN" dirty="0"/>
              <a:t>is a powerful open-source framework built on Apache </a:t>
            </a:r>
            <a:r>
              <a:rPr lang="en-IN" dirty="0" smtClean="0"/>
              <a:t>Spark.</a:t>
            </a:r>
          </a:p>
          <a:p>
            <a:r>
              <a:rPr lang="en-IN" dirty="0" smtClean="0"/>
              <a:t>Designed </a:t>
            </a:r>
            <a:r>
              <a:rPr lang="en-IN" dirty="0"/>
              <a:t>to simplify and accelerate large-scale data processing and analytics tasks. </a:t>
            </a:r>
            <a:endParaRPr lang="en-IN" dirty="0" smtClean="0"/>
          </a:p>
          <a:p>
            <a:r>
              <a:rPr lang="en-IN" dirty="0" smtClean="0"/>
              <a:t>Offers </a:t>
            </a:r>
            <a:r>
              <a:rPr lang="en-IN" dirty="0"/>
              <a:t>a high-level API for Python programming language, enabling seamless integration with existing Python ecosystems</a:t>
            </a:r>
            <a:r>
              <a:rPr lang="en-IN" dirty="0" smtClean="0"/>
              <a:t>.</a:t>
            </a:r>
          </a:p>
          <a:p>
            <a:r>
              <a:rPr lang="en-US" dirty="0"/>
              <a:t>PySpark is very well used in the Data Science and Machine Learning </a:t>
            </a:r>
            <a:r>
              <a:rPr lang="en-US" dirty="0" smtClean="0"/>
              <a:t>community.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434" y="367208"/>
            <a:ext cx="3711503" cy="66200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1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367209"/>
            <a:ext cx="4600079" cy="4256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Features of PySpark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PySpark Tutorial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849" y="1063489"/>
            <a:ext cx="6898431" cy="517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10001120" cy="504056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History:</a:t>
            </a:r>
          </a:p>
          <a:p>
            <a:r>
              <a:rPr lang="en-US" dirty="0"/>
              <a:t>Hadoop is an open-source software framework for storing and processing large datasets </a:t>
            </a:r>
            <a:r>
              <a:rPr lang="en-US" dirty="0" smtClean="0"/>
              <a:t>- gigabytes</a:t>
            </a:r>
            <a:r>
              <a:rPr lang="en-US" dirty="0"/>
              <a:t> to petabytes. </a:t>
            </a:r>
          </a:p>
          <a:p>
            <a:r>
              <a:rPr lang="en-US" dirty="0" smtClean="0"/>
              <a:t>Hadoop </a:t>
            </a:r>
            <a:r>
              <a:rPr lang="en-US" dirty="0"/>
              <a:t>was developed at the Apache Software Foundation</a:t>
            </a:r>
            <a:r>
              <a:rPr lang="en-US" dirty="0" smtClean="0"/>
              <a:t>.</a:t>
            </a:r>
          </a:p>
          <a:p>
            <a:r>
              <a:rPr lang="en-US" dirty="0"/>
              <a:t>In 2008, Hadoop</a:t>
            </a:r>
            <a:r>
              <a:rPr lang="en-US" b="1" dirty="0"/>
              <a:t> defeated the </a:t>
            </a:r>
            <a:r>
              <a:rPr lang="en-US" b="1" dirty="0" smtClean="0"/>
              <a:t>supercomputers</a:t>
            </a:r>
            <a:r>
              <a:rPr lang="en-US" dirty="0"/>
              <a:t> and became the </a:t>
            </a:r>
            <a:r>
              <a:rPr lang="en-US" b="1" dirty="0"/>
              <a:t>fastest system on the planet</a:t>
            </a:r>
            <a:r>
              <a:rPr lang="en-US" dirty="0"/>
              <a:t> for sorting terabytes of data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/>
              <a:t>In November 2008, Google reported that its </a:t>
            </a:r>
            <a:r>
              <a:rPr lang="en-US" dirty="0" err="1"/>
              <a:t>Mapreduce</a:t>
            </a:r>
            <a:r>
              <a:rPr lang="en-US" dirty="0"/>
              <a:t> implementation sorted 1 terabyte in 68 seconds.</a:t>
            </a:r>
          </a:p>
          <a:p>
            <a:pPr fontAlgn="base"/>
            <a:r>
              <a:rPr lang="en-US" dirty="0"/>
              <a:t>In April 2009, a team at Yahoo used Hadoop to sort 1 terabyte in 62 seconds, beaten Google MapReduce implementation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3074" name="Picture 2" descr="https://miro.medium.com/v2/resize:fit:1305/1*qGH0CsWZOOfPJTLAgQWdpQ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26" r="56037" b="8943"/>
          <a:stretch/>
        </p:blipFill>
        <p:spPr bwMode="auto">
          <a:xfrm>
            <a:off x="4400139" y="260648"/>
            <a:ext cx="1872208" cy="13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3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719" y="144654"/>
            <a:ext cx="2744073" cy="96132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05719" y="1058180"/>
            <a:ext cx="9459399" cy="5323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999" b="1" dirty="0">
                <a:solidFill>
                  <a:srgbClr val="FF0000"/>
                </a:solidFill>
                <a:latin typeface="Consolas" panose="020B0609020204030204" pitchFamily="49" charset="0"/>
              </a:rPr>
              <a:t># Basic PySpark Example - Extract from .csv and transform</a:t>
            </a:r>
            <a:endParaRPr lang="en-IN" sz="1999" dirty="0">
              <a:latin typeface="Consolas" panose="020B0609020204030204" pitchFamily="49" charset="0"/>
            </a:endParaRPr>
          </a:p>
          <a:p>
            <a:r>
              <a:rPr lang="en-IN" sz="1999" dirty="0">
                <a:latin typeface="Consolas" panose="020B0609020204030204" pitchFamily="49" charset="0"/>
              </a:rPr>
              <a:t>from </a:t>
            </a:r>
            <a:r>
              <a:rPr lang="en-IN" sz="1999" dirty="0" err="1">
                <a:latin typeface="Consolas" panose="020B0609020204030204" pitchFamily="49" charset="0"/>
              </a:rPr>
              <a:t>pyspark.sql</a:t>
            </a:r>
            <a:r>
              <a:rPr lang="en-IN" sz="1999" dirty="0">
                <a:latin typeface="Consolas" panose="020B0609020204030204" pitchFamily="49" charset="0"/>
              </a:rPr>
              <a:t> import </a:t>
            </a:r>
            <a:r>
              <a:rPr lang="en-IN" sz="1999" dirty="0" err="1">
                <a:latin typeface="Consolas" panose="020B0609020204030204" pitchFamily="49" charset="0"/>
              </a:rPr>
              <a:t>SparkSession</a:t>
            </a:r>
            <a:endParaRPr lang="en-IN" sz="1999" dirty="0">
              <a:latin typeface="Consolas" panose="020B0609020204030204" pitchFamily="49" charset="0"/>
            </a:endParaRPr>
          </a:p>
          <a:p>
            <a:endParaRPr lang="en-IN" sz="1999" dirty="0">
              <a:latin typeface="Consolas" panose="020B0609020204030204" pitchFamily="49" charset="0"/>
            </a:endParaRPr>
          </a:p>
          <a:p>
            <a:r>
              <a:rPr lang="en-IN" sz="1999" b="1" dirty="0">
                <a:solidFill>
                  <a:srgbClr val="FF0000"/>
                </a:solidFill>
                <a:latin typeface="Consolas" panose="020B0609020204030204" pitchFamily="49" charset="0"/>
              </a:rPr>
              <a:t># Create a </a:t>
            </a:r>
            <a:r>
              <a:rPr lang="en-IN" sz="19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SparkSession</a:t>
            </a:r>
            <a:endParaRPr lang="en-IN" sz="1999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N" sz="1999" dirty="0">
                <a:latin typeface="Consolas" panose="020B0609020204030204" pitchFamily="49" charset="0"/>
              </a:rPr>
              <a:t>spark = </a:t>
            </a:r>
            <a:r>
              <a:rPr lang="en-IN" sz="1999" dirty="0" err="1">
                <a:latin typeface="Consolas" panose="020B0609020204030204" pitchFamily="49" charset="0"/>
              </a:rPr>
              <a:t>SparkSession.builder.appName</a:t>
            </a:r>
            <a:r>
              <a:rPr lang="en-IN" sz="1999" dirty="0">
                <a:latin typeface="Consolas" panose="020B0609020204030204" pitchFamily="49" charset="0"/>
              </a:rPr>
              <a:t>("</a:t>
            </a:r>
            <a:r>
              <a:rPr lang="en-IN" sz="1999" dirty="0" err="1">
                <a:latin typeface="Consolas" panose="020B0609020204030204" pitchFamily="49" charset="0"/>
              </a:rPr>
              <a:t>BasicPySparkExample</a:t>
            </a:r>
            <a:r>
              <a:rPr lang="en-IN" sz="1999" dirty="0">
                <a:latin typeface="Consolas" panose="020B0609020204030204" pitchFamily="49" charset="0"/>
              </a:rPr>
              <a:t>").</a:t>
            </a:r>
            <a:r>
              <a:rPr lang="en-IN" sz="1999" dirty="0" err="1">
                <a:latin typeface="Consolas" panose="020B0609020204030204" pitchFamily="49" charset="0"/>
              </a:rPr>
              <a:t>getOrCreate</a:t>
            </a:r>
            <a:r>
              <a:rPr lang="en-IN" sz="1999" dirty="0">
                <a:latin typeface="Consolas" panose="020B0609020204030204" pitchFamily="49" charset="0"/>
              </a:rPr>
              <a:t>()</a:t>
            </a:r>
          </a:p>
          <a:p>
            <a:r>
              <a:rPr lang="en-IN" sz="1999" b="1" dirty="0">
                <a:solidFill>
                  <a:srgbClr val="FF0000"/>
                </a:solidFill>
                <a:latin typeface="Consolas" panose="020B0609020204030204" pitchFamily="49" charset="0"/>
              </a:rPr>
              <a:t># Read data from a CSV file</a:t>
            </a:r>
          </a:p>
          <a:p>
            <a:r>
              <a:rPr lang="en-IN" sz="1999" dirty="0" err="1">
                <a:latin typeface="Consolas" panose="020B0609020204030204" pitchFamily="49" charset="0"/>
              </a:rPr>
              <a:t>df</a:t>
            </a:r>
            <a:r>
              <a:rPr lang="en-IN" sz="1999" dirty="0">
                <a:latin typeface="Consolas" panose="020B0609020204030204" pitchFamily="49" charset="0"/>
              </a:rPr>
              <a:t> = spark.read.csv("E:/PySparkProjects/data/input.csv", 	header=True, </a:t>
            </a:r>
            <a:r>
              <a:rPr lang="en-IN" sz="1999" dirty="0" err="1">
                <a:latin typeface="Consolas" panose="020B0609020204030204" pitchFamily="49" charset="0"/>
              </a:rPr>
              <a:t>inferSchema</a:t>
            </a:r>
            <a:r>
              <a:rPr lang="en-IN" sz="1999" dirty="0">
                <a:latin typeface="Consolas" panose="020B0609020204030204" pitchFamily="49" charset="0"/>
              </a:rPr>
              <a:t>=True)</a:t>
            </a:r>
          </a:p>
          <a:p>
            <a:r>
              <a:rPr lang="en-IN" sz="1999" dirty="0">
                <a:latin typeface="Consolas" panose="020B0609020204030204" pitchFamily="49" charset="0"/>
              </a:rPr>
              <a:t/>
            </a:r>
            <a:br>
              <a:rPr lang="en-IN" sz="1999" dirty="0">
                <a:latin typeface="Consolas" panose="020B0609020204030204" pitchFamily="49" charset="0"/>
              </a:rPr>
            </a:br>
            <a:r>
              <a:rPr lang="en-IN" sz="1999" b="1" dirty="0">
                <a:solidFill>
                  <a:srgbClr val="FF0000"/>
                </a:solidFill>
                <a:latin typeface="Consolas" panose="020B0609020204030204" pitchFamily="49" charset="0"/>
              </a:rPr>
              <a:t># Select specific columns</a:t>
            </a:r>
          </a:p>
          <a:p>
            <a:r>
              <a:rPr lang="en-IN" sz="1999" dirty="0" err="1">
                <a:latin typeface="Consolas" panose="020B0609020204030204" pitchFamily="49" charset="0"/>
              </a:rPr>
              <a:t>filtered_df</a:t>
            </a:r>
            <a:r>
              <a:rPr lang="en-IN" sz="1999" dirty="0">
                <a:latin typeface="Consolas" panose="020B0609020204030204" pitchFamily="49" charset="0"/>
              </a:rPr>
              <a:t> = </a:t>
            </a:r>
            <a:r>
              <a:rPr lang="en-IN" sz="1999" dirty="0" err="1">
                <a:latin typeface="Consolas" panose="020B0609020204030204" pitchFamily="49" charset="0"/>
              </a:rPr>
              <a:t>df.select</a:t>
            </a:r>
            <a:r>
              <a:rPr lang="en-IN" sz="1999" dirty="0">
                <a:latin typeface="Consolas" panose="020B0609020204030204" pitchFamily="49" charset="0"/>
              </a:rPr>
              <a:t>("Surname", "Email")</a:t>
            </a:r>
          </a:p>
          <a:p>
            <a:r>
              <a:rPr lang="en-IN" sz="1999" b="1" dirty="0">
                <a:solidFill>
                  <a:srgbClr val="FF0000"/>
                </a:solidFill>
                <a:latin typeface="Consolas" panose="020B0609020204030204" pitchFamily="49" charset="0"/>
              </a:rPr>
              <a:t># Show the results</a:t>
            </a:r>
          </a:p>
          <a:p>
            <a:r>
              <a:rPr lang="en-IN" sz="1999" dirty="0" err="1">
                <a:latin typeface="Consolas" panose="020B0609020204030204" pitchFamily="49" charset="0"/>
              </a:rPr>
              <a:t>filtered_df.show</a:t>
            </a:r>
            <a:r>
              <a:rPr lang="en-IN" sz="1999" dirty="0">
                <a:latin typeface="Consolas" panose="020B0609020204030204" pitchFamily="49" charset="0"/>
              </a:rPr>
              <a:t>() </a:t>
            </a:r>
          </a:p>
          <a:p>
            <a:r>
              <a:rPr lang="en-IN" sz="1999" dirty="0">
                <a:latin typeface="Consolas" panose="020B0609020204030204" pitchFamily="49" charset="0"/>
              </a:rPr>
              <a:t/>
            </a:r>
            <a:br>
              <a:rPr lang="en-IN" sz="1999" dirty="0">
                <a:latin typeface="Consolas" panose="020B0609020204030204" pitchFamily="49" charset="0"/>
              </a:rPr>
            </a:br>
            <a:r>
              <a:rPr lang="en-IN" sz="1999" b="1" dirty="0">
                <a:solidFill>
                  <a:srgbClr val="FF0000"/>
                </a:solidFill>
                <a:latin typeface="Consolas" panose="020B0609020204030204" pitchFamily="49" charset="0"/>
              </a:rPr>
              <a:t># Stop the </a:t>
            </a:r>
            <a:r>
              <a:rPr lang="en-IN" sz="19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SparkSession</a:t>
            </a:r>
            <a:endParaRPr lang="en-IN" sz="1999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N" sz="1999" dirty="0" err="1">
                <a:latin typeface="Consolas" panose="020B0609020204030204" pitchFamily="49" charset="0"/>
              </a:rPr>
              <a:t>spark.stop</a:t>
            </a:r>
            <a:r>
              <a:rPr lang="en-IN" sz="1999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2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PySpark, Jupyter &amp; SQL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desired folder &amp; type </a:t>
            </a:r>
            <a:r>
              <a:rPr lang="en-US" b="1" dirty="0" smtClean="0"/>
              <a:t>Jupyter notebook</a:t>
            </a:r>
            <a:r>
              <a:rPr lang="en-US" dirty="0" smtClean="0"/>
              <a:t>: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51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745408"/>
            <a:ext cx="7560840" cy="45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7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Brower looks like this: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52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44824"/>
            <a:ext cx="7879680" cy="422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7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53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93812" y="1470262"/>
            <a:ext cx="11305255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800" dirty="0">
                <a:latin typeface="Consolas" panose="020B0609020204030204" pitchFamily="49" charset="0"/>
              </a:rPr>
              <a:t># Import </a:t>
            </a:r>
            <a:r>
              <a:rPr lang="en-IN" sz="1800" dirty="0" err="1">
                <a:latin typeface="Consolas" panose="020B0609020204030204" pitchFamily="49" charset="0"/>
              </a:rPr>
              <a:t>SparkSessionfrom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pyspark.sql</a:t>
            </a:r>
            <a:r>
              <a:rPr lang="en-IN" sz="1800" dirty="0">
                <a:latin typeface="Consolas" panose="020B0609020204030204" pitchFamily="49" charset="0"/>
              </a:rPr>
              <a:t> import </a:t>
            </a:r>
            <a:r>
              <a:rPr lang="en-IN" sz="1800" dirty="0" err="1">
                <a:latin typeface="Consolas" panose="020B0609020204030204" pitchFamily="49" charset="0"/>
              </a:rPr>
              <a:t>SparkSession</a:t>
            </a:r>
            <a:r>
              <a:rPr lang="en-IN" sz="1800" dirty="0">
                <a:latin typeface="Consolas" panose="020B0609020204030204" pitchFamily="49" charset="0"/>
              </a:rPr>
              <a:t># Create </a:t>
            </a:r>
            <a:r>
              <a:rPr lang="en-IN" sz="1800" dirty="0" err="1">
                <a:latin typeface="Consolas" panose="020B0609020204030204" pitchFamily="49" charset="0"/>
              </a:rPr>
              <a:t>SparkSession</a:t>
            </a:r>
            <a:r>
              <a:rPr lang="en-IN" sz="1800" dirty="0">
                <a:latin typeface="Consolas" panose="020B0609020204030204" pitchFamily="49" charset="0"/>
              </a:rPr>
              <a:t> spark =  </a:t>
            </a:r>
            <a:r>
              <a:rPr lang="en-IN" sz="18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IN" sz="1600" dirty="0" smtClean="0">
                <a:latin typeface="Consolas" panose="020B0609020204030204" pitchFamily="49" charset="0"/>
              </a:rPr>
              <a:t>   </a:t>
            </a:r>
            <a:r>
              <a:rPr lang="en-IN" sz="1600" dirty="0" err="1" smtClean="0">
                <a:latin typeface="Consolas" panose="020B0609020204030204" pitchFamily="49" charset="0"/>
              </a:rPr>
              <a:t>SparkSession.builder.master</a:t>
            </a:r>
            <a:r>
              <a:rPr lang="en-IN" sz="1600" dirty="0">
                <a:latin typeface="Consolas" panose="020B0609020204030204" pitchFamily="49" charset="0"/>
              </a:rPr>
              <a:t>("local[1]").</a:t>
            </a:r>
            <a:r>
              <a:rPr lang="en-IN" sz="1600" dirty="0" err="1">
                <a:latin typeface="Consolas" panose="020B0609020204030204" pitchFamily="49" charset="0"/>
              </a:rPr>
              <a:t>appName</a:t>
            </a:r>
            <a:r>
              <a:rPr lang="en-IN" sz="1600" dirty="0">
                <a:latin typeface="Consolas" panose="020B0609020204030204" pitchFamily="49" charset="0"/>
              </a:rPr>
              <a:t>("SparkByExamples.com").</a:t>
            </a:r>
            <a:r>
              <a:rPr lang="en-IN" sz="1600" dirty="0" err="1">
                <a:latin typeface="Consolas" panose="020B0609020204030204" pitchFamily="49" charset="0"/>
              </a:rPr>
              <a:t>getOrCreate</a:t>
            </a:r>
            <a:r>
              <a:rPr lang="en-IN" sz="1600" dirty="0" smtClean="0">
                <a:latin typeface="Consolas" panose="020B0609020204030204" pitchFamily="49" charset="0"/>
              </a:rPr>
              <a:t>()</a:t>
            </a:r>
          </a:p>
          <a:p>
            <a:endParaRPr lang="en-IN" sz="1400" dirty="0" smtClean="0">
              <a:latin typeface="Consolas" panose="020B0609020204030204" pitchFamily="49" charset="0"/>
            </a:endParaRPr>
          </a:p>
          <a:p>
            <a:r>
              <a:rPr lang="en-IN" sz="1800" dirty="0" smtClean="0">
                <a:latin typeface="Consolas" panose="020B0609020204030204" pitchFamily="49" charset="0"/>
              </a:rPr>
              <a:t>#</a:t>
            </a:r>
            <a:r>
              <a:rPr lang="en-IN" sz="1800" dirty="0">
                <a:latin typeface="Consolas" panose="020B0609020204030204" pitchFamily="49" charset="0"/>
              </a:rPr>
              <a:t>Read CSV file into </a:t>
            </a:r>
            <a:r>
              <a:rPr lang="en-IN" sz="1800" dirty="0" err="1">
                <a:latin typeface="Consolas" panose="020B0609020204030204" pitchFamily="49" charset="0"/>
              </a:rPr>
              <a:t>tabledf</a:t>
            </a:r>
            <a:r>
              <a:rPr lang="en-IN" sz="1800" dirty="0">
                <a:latin typeface="Consolas" panose="020B0609020204030204" pitchFamily="49" charset="0"/>
              </a:rPr>
              <a:t> = </a:t>
            </a:r>
            <a:r>
              <a:rPr lang="en-IN" sz="1800" dirty="0" err="1">
                <a:latin typeface="Consolas" panose="020B0609020204030204" pitchFamily="49" charset="0"/>
              </a:rPr>
              <a:t>spark.read.option</a:t>
            </a:r>
            <a:r>
              <a:rPr lang="en-IN" sz="1800" dirty="0">
                <a:latin typeface="Consolas" panose="020B0609020204030204" pitchFamily="49" charset="0"/>
              </a:rPr>
              <a:t>("</a:t>
            </a:r>
            <a:r>
              <a:rPr lang="en-IN" sz="1800" dirty="0" err="1">
                <a:latin typeface="Consolas" panose="020B0609020204030204" pitchFamily="49" charset="0"/>
              </a:rPr>
              <a:t>header",True</a:t>
            </a:r>
            <a:r>
              <a:rPr lang="en-IN" sz="1800" dirty="0">
                <a:latin typeface="Consolas" panose="020B0609020204030204" pitchFamily="49" charset="0"/>
              </a:rPr>
              <a:t>).csv("/Users/admin/Jupyter  </a:t>
            </a:r>
            <a:endParaRPr lang="en-IN" sz="1800" dirty="0" smtClean="0">
              <a:latin typeface="Consolas" panose="020B0609020204030204" pitchFamily="49" charset="0"/>
            </a:endParaRPr>
          </a:p>
          <a:p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  Examples/simple-zipcodes.csv</a:t>
            </a:r>
            <a:r>
              <a:rPr lang="en-IN" sz="1800" dirty="0">
                <a:latin typeface="Consolas" panose="020B0609020204030204" pitchFamily="49" charset="0"/>
              </a:rPr>
              <a:t>")</a:t>
            </a:r>
            <a:r>
              <a:rPr lang="en-IN" sz="1800" dirty="0" err="1">
                <a:latin typeface="Consolas" panose="020B0609020204030204" pitchFamily="49" charset="0"/>
              </a:rPr>
              <a:t>df.printSchema</a:t>
            </a:r>
            <a:r>
              <a:rPr lang="en-IN" sz="1800" dirty="0">
                <a:latin typeface="Consolas" panose="020B0609020204030204" pitchFamily="49" charset="0"/>
              </a:rPr>
              <a:t>()</a:t>
            </a:r>
            <a:r>
              <a:rPr lang="en-IN" sz="1800" dirty="0" err="1">
                <a:latin typeface="Consolas" panose="020B0609020204030204" pitchFamily="49" charset="0"/>
              </a:rPr>
              <a:t>df.show</a:t>
            </a:r>
            <a:r>
              <a:rPr lang="en-IN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809" y="3049048"/>
            <a:ext cx="11305255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800" smtClean="0">
                <a:latin typeface="Consolas" panose="020B0609020204030204" pitchFamily="49" charset="0"/>
              </a:rPr>
              <a:t># Create temporary table</a:t>
            </a:r>
          </a:p>
          <a:p>
            <a:r>
              <a:rPr lang="en-IN" sz="1800" smtClean="0">
                <a:latin typeface="Consolas" panose="020B0609020204030204" pitchFamily="49" charset="0"/>
              </a:rPr>
              <a:t>spark.read.option("header",True).csv("/Users/admin/Jupyter Examples/simple-</a:t>
            </a:r>
          </a:p>
          <a:p>
            <a:r>
              <a:rPr lang="en-IN" sz="1800" smtClean="0">
                <a:latin typeface="Consolas" panose="020B0609020204030204" pitchFamily="49" charset="0"/>
              </a:rPr>
              <a:t>    zipcodes.csv").createOrReplaceTempView("Zipcodes")</a:t>
            </a:r>
            <a:endParaRPr lang="en-IN" sz="1800" dirty="0"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3809" y="4166169"/>
            <a:ext cx="1130525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800" dirty="0">
                <a:latin typeface="Consolas" panose="020B0609020204030204" pitchFamily="49" charset="0"/>
              </a:rPr>
              <a:t># </a:t>
            </a:r>
            <a:r>
              <a:rPr lang="en-IN" sz="1800" dirty="0" err="1">
                <a:latin typeface="Consolas" panose="020B0609020204030204" pitchFamily="49" charset="0"/>
              </a:rPr>
              <a:t>DataFrame</a:t>
            </a:r>
            <a:r>
              <a:rPr lang="en-IN" sz="1800" dirty="0">
                <a:latin typeface="Consolas" panose="020B0609020204030204" pitchFamily="49" charset="0"/>
              </a:rPr>
              <a:t> API Select </a:t>
            </a:r>
            <a:r>
              <a:rPr lang="en-IN" sz="1800" dirty="0" smtClean="0">
                <a:latin typeface="Consolas" panose="020B0609020204030204" pitchFamily="49" charset="0"/>
              </a:rPr>
              <a:t>query</a:t>
            </a:r>
          </a:p>
          <a:p>
            <a:r>
              <a:rPr lang="en-IN" sz="1800" dirty="0" err="1" smtClean="0">
                <a:latin typeface="Consolas" panose="020B0609020204030204" pitchFamily="49" charset="0"/>
              </a:rPr>
              <a:t>df.select</a:t>
            </a:r>
            <a:r>
              <a:rPr lang="en-IN" sz="1800" dirty="0">
                <a:latin typeface="Consolas" panose="020B0609020204030204" pitchFamily="49" charset="0"/>
              </a:rPr>
              <a:t>("country","city","</a:t>
            </a:r>
            <a:r>
              <a:rPr lang="en-IN" sz="1800" dirty="0" err="1">
                <a:latin typeface="Consolas" panose="020B0609020204030204" pitchFamily="49" charset="0"/>
              </a:rPr>
              <a:t>zipcode</a:t>
            </a:r>
            <a:r>
              <a:rPr lang="en-IN" sz="1800" dirty="0">
                <a:latin typeface="Consolas" panose="020B0609020204030204" pitchFamily="49" charset="0"/>
              </a:rPr>
              <a:t>","state").show(5)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93808" y="4928061"/>
            <a:ext cx="1130525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800" dirty="0">
                <a:latin typeface="Consolas" panose="020B0609020204030204" pitchFamily="49" charset="0"/>
              </a:rPr>
              <a:t># </a:t>
            </a:r>
            <a:r>
              <a:rPr lang="en-IN" sz="1800" dirty="0" err="1">
                <a:latin typeface="Consolas" panose="020B0609020204030204" pitchFamily="49" charset="0"/>
              </a:rPr>
              <a:t>DataFrame</a:t>
            </a:r>
            <a:r>
              <a:rPr lang="en-IN" sz="1800" dirty="0">
                <a:latin typeface="Consolas" panose="020B0609020204030204" pitchFamily="49" charset="0"/>
              </a:rPr>
              <a:t> API where</a:t>
            </a:r>
            <a:r>
              <a:rPr lang="en-IN" sz="18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IN" sz="1800" dirty="0" err="1" smtClean="0">
                <a:latin typeface="Consolas" panose="020B0609020204030204" pitchFamily="49" charset="0"/>
              </a:rPr>
              <a:t>df.select</a:t>
            </a:r>
            <a:r>
              <a:rPr lang="en-IN" sz="1800" dirty="0">
                <a:latin typeface="Consolas" panose="020B0609020204030204" pitchFamily="49" charset="0"/>
              </a:rPr>
              <a:t>("country","city","</a:t>
            </a:r>
            <a:r>
              <a:rPr lang="en-IN" sz="1800" dirty="0" err="1">
                <a:latin typeface="Consolas" panose="020B0609020204030204" pitchFamily="49" charset="0"/>
              </a:rPr>
              <a:t>zipcode</a:t>
            </a:r>
            <a:r>
              <a:rPr lang="en-IN" sz="1800" dirty="0">
                <a:latin typeface="Consolas" panose="020B0609020204030204" pitchFamily="49" charset="0"/>
              </a:rPr>
              <a:t>","state").where("state == 'TX'").show()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3808" y="5697500"/>
            <a:ext cx="11305255" cy="3385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600" dirty="0">
                <a:latin typeface="Consolas" panose="020B0609020204030204" pitchFamily="49" charset="0"/>
              </a:rPr>
              <a:t>result = </a:t>
            </a:r>
            <a:r>
              <a:rPr lang="en-IN" sz="1600" dirty="0" err="1">
                <a:latin typeface="Consolas" panose="020B0609020204030204" pitchFamily="49" charset="0"/>
              </a:rPr>
              <a:t>spark.sql</a:t>
            </a:r>
            <a:r>
              <a:rPr lang="en-IN" sz="1600" dirty="0">
                <a:latin typeface="Consolas" panose="020B0609020204030204" pitchFamily="49" charset="0"/>
              </a:rPr>
              <a:t>(""" SELECT  country, city, </a:t>
            </a:r>
            <a:r>
              <a:rPr lang="en-IN" sz="1600" dirty="0" err="1">
                <a:latin typeface="Consolas" panose="020B0609020204030204" pitchFamily="49" charset="0"/>
              </a:rPr>
              <a:t>zipcode</a:t>
            </a:r>
            <a:r>
              <a:rPr lang="en-IN" sz="1600" dirty="0">
                <a:latin typeface="Consolas" panose="020B0609020204030204" pitchFamily="49" charset="0"/>
              </a:rPr>
              <a:t>, state FROM ZIPCODES WHERE state = 'AZ' """)</a:t>
            </a:r>
          </a:p>
        </p:txBody>
      </p:sp>
    </p:spTree>
    <p:extLst>
      <p:ext uri="{BB962C8B-B14F-4D97-AF65-F5344CB8AC3E}">
        <p14:creationId xmlns:p14="http://schemas.microsoft.com/office/powerpoint/2010/main" val="31029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PySpark &amp; MySQL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table “student” in MySQL workbench.</a:t>
            </a:r>
          </a:p>
          <a:p>
            <a:r>
              <a:rPr lang="en-US" dirty="0" smtClean="0"/>
              <a:t>Populate the table with sample data.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54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2204864"/>
            <a:ext cx="6077798" cy="1790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4289451"/>
            <a:ext cx="6077798" cy="14289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655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616" y="0"/>
            <a:ext cx="9751060" cy="900336"/>
          </a:xfrm>
        </p:spPr>
        <p:txBody>
          <a:bodyPr/>
          <a:lstStyle/>
          <a:p>
            <a:r>
              <a:rPr lang="en-US" dirty="0" smtClean="0"/>
              <a:t>PySpark &amp; MySQL on Jupyter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647" y="908720"/>
            <a:ext cx="10433168" cy="50405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/>
              <a:t>Download the jar file from the </a:t>
            </a:r>
            <a:r>
              <a:rPr lang="en-US" sz="2000" dirty="0" err="1"/>
              <a:t>mysql</a:t>
            </a:r>
            <a:r>
              <a:rPr lang="en-US" sz="2000" dirty="0"/>
              <a:t> </a:t>
            </a:r>
            <a:r>
              <a:rPr lang="en-US" sz="2000" dirty="0" smtClean="0"/>
              <a:t>website.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Select </a:t>
            </a:r>
            <a:r>
              <a:rPr lang="en-US" sz="2000" dirty="0"/>
              <a:t>platform independent jar option to </a:t>
            </a:r>
            <a:r>
              <a:rPr lang="en-US" sz="2000" dirty="0" smtClean="0"/>
              <a:t>download (ZIP file). 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In </a:t>
            </a:r>
            <a:r>
              <a:rPr lang="en-US" sz="2000" dirty="0"/>
              <a:t>our case: D:\</a:t>
            </a:r>
            <a:r>
              <a:rPr lang="en-US" sz="2000" dirty="0" smtClean="0"/>
              <a:t>Software\mysql-connector-j-9.1.0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Type the below code in Jupyter: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b="1" dirty="0" smtClean="0">
                <a:latin typeface="Consolas" panose="020B0609020204030204" pitchFamily="49" charset="0"/>
              </a:rPr>
              <a:t> </a:t>
            </a:r>
            <a:endParaRPr lang="en-IN" sz="2000" b="1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endParaRPr lang="en-IN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55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0" y="2204864"/>
            <a:ext cx="9772476" cy="400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6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PySpark &amp; MySQL on VS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10433168" cy="504056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Download the jar file from the </a:t>
            </a:r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smtClean="0"/>
              <a:t>website.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Select </a:t>
            </a:r>
            <a:r>
              <a:rPr lang="en-US" dirty="0"/>
              <a:t>platform independent jar option to </a:t>
            </a:r>
            <a:r>
              <a:rPr lang="en-US" dirty="0" smtClean="0"/>
              <a:t>download (ZIP file). 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In </a:t>
            </a:r>
            <a:r>
              <a:rPr lang="en-US" dirty="0"/>
              <a:t>our case: D:\</a:t>
            </a:r>
            <a:r>
              <a:rPr lang="en-US" dirty="0" smtClean="0"/>
              <a:t>Software\mysql-connector-j-9.1.0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Type the below code in VS Code: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>
                <a:latin typeface="Consolas" panose="020B0609020204030204" pitchFamily="49" charset="0"/>
              </a:rPr>
              <a:t>from </a:t>
            </a:r>
            <a:r>
              <a:rPr lang="en-IN" sz="2100" b="1" dirty="0" err="1">
                <a:latin typeface="Consolas" panose="020B0609020204030204" pitchFamily="49" charset="0"/>
              </a:rPr>
              <a:t>pyspark.sql</a:t>
            </a:r>
            <a:r>
              <a:rPr lang="en-IN" sz="2100" b="1" dirty="0">
                <a:latin typeface="Consolas" panose="020B0609020204030204" pitchFamily="49" charset="0"/>
              </a:rPr>
              <a:t> import </a:t>
            </a:r>
            <a:r>
              <a:rPr lang="en-IN" sz="2100" b="1" dirty="0" err="1">
                <a:latin typeface="Consolas" panose="020B0609020204030204" pitchFamily="49" charset="0"/>
              </a:rPr>
              <a:t>SparkSession</a:t>
            </a:r>
            <a:endParaRPr lang="en-IN" sz="2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 smtClean="0">
                <a:latin typeface="Consolas" panose="020B0609020204030204" pitchFamily="49" charset="0"/>
              </a:rPr>
              <a:t># </a:t>
            </a:r>
            <a:r>
              <a:rPr lang="en-IN" sz="2100" b="1" dirty="0">
                <a:latin typeface="Consolas" panose="020B0609020204030204" pitchFamily="49" charset="0"/>
              </a:rPr>
              <a:t>Create </a:t>
            </a:r>
            <a:r>
              <a:rPr lang="en-IN" sz="2100" b="1" dirty="0" err="1">
                <a:latin typeface="Consolas" panose="020B0609020204030204" pitchFamily="49" charset="0"/>
              </a:rPr>
              <a:t>SparkSession</a:t>
            </a:r>
            <a:endParaRPr lang="en-IN" sz="2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>
                <a:latin typeface="Consolas" panose="020B0609020204030204" pitchFamily="49" charset="0"/>
              </a:rPr>
              <a:t>spark = </a:t>
            </a:r>
            <a:r>
              <a:rPr lang="en-IN" sz="2100" b="1" dirty="0" err="1" smtClean="0">
                <a:latin typeface="Consolas" panose="020B0609020204030204" pitchFamily="49" charset="0"/>
              </a:rPr>
              <a:t>SparkSession.builder.appName</a:t>
            </a:r>
            <a:r>
              <a:rPr lang="en-IN" sz="2100" b="1" dirty="0">
                <a:latin typeface="Consolas" panose="020B0609020204030204" pitchFamily="49" charset="0"/>
              </a:rPr>
              <a:t>('SparkByExamples.com') \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>
                <a:latin typeface="Consolas" panose="020B0609020204030204" pitchFamily="49" charset="0"/>
              </a:rPr>
              <a:t>           .</a:t>
            </a:r>
            <a:r>
              <a:rPr lang="en-IN" sz="2100" b="1" dirty="0" err="1">
                <a:latin typeface="Consolas" panose="020B0609020204030204" pitchFamily="49" charset="0"/>
              </a:rPr>
              <a:t>config</a:t>
            </a:r>
            <a:r>
              <a:rPr lang="en-IN" sz="2100" b="1" dirty="0">
                <a:latin typeface="Consolas" panose="020B0609020204030204" pitchFamily="49" charset="0"/>
              </a:rPr>
              <a:t>("</a:t>
            </a:r>
            <a:r>
              <a:rPr lang="en-IN" sz="2100" b="1" dirty="0" err="1">
                <a:latin typeface="Consolas" panose="020B0609020204030204" pitchFamily="49" charset="0"/>
              </a:rPr>
              <a:t>spark.jars</a:t>
            </a:r>
            <a:r>
              <a:rPr lang="en-IN" sz="2100" b="1" dirty="0">
                <a:latin typeface="Consolas" panose="020B0609020204030204" pitchFamily="49" charset="0"/>
              </a:rPr>
              <a:t>", "D:\</a:t>
            </a:r>
            <a:r>
              <a:rPr lang="en-IN" sz="2100" b="1" dirty="0" smtClean="0">
                <a:latin typeface="Consolas" panose="020B0609020204030204" pitchFamily="49" charset="0"/>
              </a:rPr>
              <a:t>Software\mysql-connector-j-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>
                <a:latin typeface="Consolas" panose="020B0609020204030204" pitchFamily="49" charset="0"/>
              </a:rPr>
              <a:t>	</a:t>
            </a:r>
            <a:r>
              <a:rPr lang="en-IN" sz="2100" b="1" dirty="0" smtClean="0">
                <a:latin typeface="Consolas" panose="020B0609020204030204" pitchFamily="49" charset="0"/>
              </a:rPr>
              <a:t>      9.1.0/mysql-connector-j-9.1.0.jar</a:t>
            </a:r>
            <a:r>
              <a:rPr lang="en-IN" sz="2100" b="1" dirty="0">
                <a:latin typeface="Consolas" panose="020B0609020204030204" pitchFamily="49" charset="0"/>
              </a:rPr>
              <a:t>").</a:t>
            </a:r>
            <a:r>
              <a:rPr lang="en-IN" sz="2100" b="1" dirty="0" err="1">
                <a:latin typeface="Consolas" panose="020B0609020204030204" pitchFamily="49" charset="0"/>
              </a:rPr>
              <a:t>getOrCreate</a:t>
            </a:r>
            <a:r>
              <a:rPr lang="en-IN" sz="2100" b="1" dirty="0"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 err="1" smtClean="0">
                <a:latin typeface="Consolas" panose="020B0609020204030204" pitchFamily="49" charset="0"/>
              </a:rPr>
              <a:t>student_df</a:t>
            </a:r>
            <a:r>
              <a:rPr lang="en-IN" sz="2100" b="1" dirty="0" smtClean="0">
                <a:latin typeface="Consolas" panose="020B0609020204030204" pitchFamily="49" charset="0"/>
              </a:rPr>
              <a:t> </a:t>
            </a:r>
            <a:r>
              <a:rPr lang="en-IN" sz="2100" b="1" dirty="0">
                <a:latin typeface="Consolas" panose="020B0609020204030204" pitchFamily="49" charset="0"/>
              </a:rPr>
              <a:t>= </a:t>
            </a:r>
            <a:r>
              <a:rPr lang="en-IN" sz="2100" b="1" dirty="0" err="1">
                <a:latin typeface="Consolas" panose="020B0609020204030204" pitchFamily="49" charset="0"/>
              </a:rPr>
              <a:t>spark.read.format</a:t>
            </a:r>
            <a:r>
              <a:rPr lang="en-IN" sz="2100" b="1" dirty="0">
                <a:latin typeface="Consolas" panose="020B0609020204030204" pitchFamily="49" charset="0"/>
              </a:rPr>
              <a:t>("</a:t>
            </a:r>
            <a:r>
              <a:rPr lang="en-IN" sz="2100" b="1" dirty="0" err="1">
                <a:latin typeface="Consolas" panose="020B0609020204030204" pitchFamily="49" charset="0"/>
              </a:rPr>
              <a:t>jdbc</a:t>
            </a:r>
            <a:r>
              <a:rPr lang="en-IN" sz="2100" b="1" dirty="0">
                <a:latin typeface="Consolas" panose="020B0609020204030204" pitchFamily="49" charset="0"/>
              </a:rPr>
              <a:t>").option("</a:t>
            </a:r>
            <a:r>
              <a:rPr lang="en-IN" sz="2100" b="1" dirty="0" err="1">
                <a:latin typeface="Consolas" panose="020B0609020204030204" pitchFamily="49" charset="0"/>
              </a:rPr>
              <a:t>url</a:t>
            </a:r>
            <a:r>
              <a:rPr lang="en-IN" sz="2100" b="1" dirty="0">
                <a:latin typeface="Consolas" panose="020B0609020204030204" pitchFamily="49" charset="0"/>
              </a:rPr>
              <a:t>",  </a:t>
            </a:r>
            <a:endParaRPr lang="en-IN" sz="2100" b="1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>
                <a:latin typeface="Consolas" panose="020B0609020204030204" pitchFamily="49" charset="0"/>
              </a:rPr>
              <a:t> </a:t>
            </a:r>
            <a:r>
              <a:rPr lang="en-IN" sz="2100" b="1" dirty="0" smtClean="0">
                <a:latin typeface="Consolas" panose="020B0609020204030204" pitchFamily="49" charset="0"/>
              </a:rPr>
              <a:t>   "</a:t>
            </a:r>
            <a:r>
              <a:rPr lang="en-IN" sz="2100" b="1" dirty="0" err="1">
                <a:latin typeface="Consolas" panose="020B0609020204030204" pitchFamily="49" charset="0"/>
              </a:rPr>
              <a:t>jdbc:mysql</a:t>
            </a:r>
            <a:r>
              <a:rPr lang="en-IN" sz="2100" b="1" dirty="0">
                <a:latin typeface="Consolas" panose="020B0609020204030204" pitchFamily="49" charset="0"/>
              </a:rPr>
              <a:t>://localhost:3306/</a:t>
            </a:r>
            <a:r>
              <a:rPr lang="en-IN" sz="2100" b="1" dirty="0" err="1">
                <a:latin typeface="Consolas" panose="020B0609020204030204" pitchFamily="49" charset="0"/>
              </a:rPr>
              <a:t>studentdatabase</a:t>
            </a:r>
            <a:r>
              <a:rPr lang="en-IN" sz="2100" b="1" dirty="0">
                <a:latin typeface="Consolas" panose="020B0609020204030204" pitchFamily="49" charset="0"/>
              </a:rPr>
              <a:t>") \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>
                <a:latin typeface="Consolas" panose="020B0609020204030204" pitchFamily="49" charset="0"/>
              </a:rPr>
              <a:t>    .option("driver", "</a:t>
            </a:r>
            <a:r>
              <a:rPr lang="en-IN" sz="2100" b="1" dirty="0" err="1">
                <a:latin typeface="Consolas" panose="020B0609020204030204" pitchFamily="49" charset="0"/>
              </a:rPr>
              <a:t>com.mysql.jdbc.Driver</a:t>
            </a:r>
            <a:r>
              <a:rPr lang="en-IN" sz="2100" b="1" dirty="0">
                <a:latin typeface="Consolas" panose="020B0609020204030204" pitchFamily="49" charset="0"/>
              </a:rPr>
              <a:t>").option("</a:t>
            </a:r>
            <a:r>
              <a:rPr lang="en-IN" sz="2100" b="1" dirty="0" err="1">
                <a:latin typeface="Consolas" panose="020B0609020204030204" pitchFamily="49" charset="0"/>
              </a:rPr>
              <a:t>dbtable</a:t>
            </a:r>
            <a:r>
              <a:rPr lang="en-IN" sz="2100" b="1" dirty="0">
                <a:latin typeface="Consolas" panose="020B0609020204030204" pitchFamily="49" charset="0"/>
              </a:rPr>
              <a:t>", "student</a:t>
            </a:r>
            <a:r>
              <a:rPr lang="en-IN" sz="2100" b="1" dirty="0" smtClean="0">
                <a:latin typeface="Consolas" panose="020B0609020204030204" pitchFamily="49" charset="0"/>
              </a:rPr>
              <a:t>")\</a:t>
            </a:r>
            <a:endParaRPr lang="en-IN" sz="2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>
                <a:latin typeface="Consolas" panose="020B0609020204030204" pitchFamily="49" charset="0"/>
              </a:rPr>
              <a:t>    .option("user", "root").option("password", "admin").load()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100" b="1" dirty="0" err="1" smtClean="0">
                <a:latin typeface="Consolas" panose="020B0609020204030204" pitchFamily="49" charset="0"/>
              </a:rPr>
              <a:t>student_df.select</a:t>
            </a:r>
            <a:r>
              <a:rPr lang="en-IN" sz="2100" b="1" dirty="0">
                <a:latin typeface="Consolas" panose="020B0609020204030204" pitchFamily="49" charset="0"/>
              </a:rPr>
              <a:t>("USN", "Name").show(5)</a:t>
            </a:r>
          </a:p>
          <a:p>
            <a:pPr>
              <a:spcBef>
                <a:spcPts val="600"/>
              </a:spcBef>
            </a:pP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49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</a:t>
            </a:r>
            <a:r>
              <a:rPr lang="en-US" smtClean="0"/>
              <a:t>Data from </a:t>
            </a:r>
            <a:r>
              <a:rPr lang="en-US" dirty="0" smtClean="0"/>
              <a:t>specific query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10361160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err="1">
                <a:latin typeface="Consolas" panose="020B0609020204030204" pitchFamily="49" charset="0"/>
              </a:rPr>
              <a:t>query_df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spark.read.format</a:t>
            </a:r>
            <a:r>
              <a:rPr lang="en-IN" sz="2000" dirty="0">
                <a:latin typeface="Consolas" panose="020B0609020204030204" pitchFamily="49" charset="0"/>
              </a:rPr>
              <a:t>("</a:t>
            </a:r>
            <a:r>
              <a:rPr lang="en-IN" sz="2000" dirty="0" err="1">
                <a:latin typeface="Consolas" panose="020B0609020204030204" pitchFamily="49" charset="0"/>
              </a:rPr>
              <a:t>jdbc</a:t>
            </a:r>
            <a:r>
              <a:rPr lang="en-IN" sz="2000" dirty="0" smtClean="0">
                <a:latin typeface="Consolas" panose="020B0609020204030204" pitchFamily="49" charset="0"/>
              </a:rPr>
              <a:t>") \</a:t>
            </a:r>
          </a:p>
          <a:p>
            <a:pPr marL="0" indent="0">
              <a:buNone/>
            </a:pPr>
            <a:r>
              <a:rPr lang="en-IN" sz="2000" dirty="0" smtClean="0">
                <a:latin typeface="Consolas" panose="020B0609020204030204" pitchFamily="49" charset="0"/>
              </a:rPr>
              <a:t>  .</a:t>
            </a:r>
            <a:r>
              <a:rPr lang="en-IN" sz="2000" dirty="0">
                <a:latin typeface="Consolas" panose="020B0609020204030204" pitchFamily="49" charset="0"/>
              </a:rPr>
              <a:t>option("</a:t>
            </a:r>
            <a:r>
              <a:rPr lang="en-IN" sz="2000" dirty="0" err="1">
                <a:latin typeface="Consolas" panose="020B0609020204030204" pitchFamily="49" charset="0"/>
              </a:rPr>
              <a:t>url</a:t>
            </a:r>
            <a:r>
              <a:rPr lang="en-IN" sz="2000" dirty="0" smtClean="0">
                <a:latin typeface="Consolas" panose="020B0609020204030204" pitchFamily="49" charset="0"/>
              </a:rPr>
              <a:t>", "</a:t>
            </a:r>
            <a:r>
              <a:rPr lang="en-IN" sz="2000" dirty="0" err="1" smtClean="0">
                <a:latin typeface="Consolas" panose="020B0609020204030204" pitchFamily="49" charset="0"/>
              </a:rPr>
              <a:t>jdbc:mysql</a:t>
            </a:r>
            <a:r>
              <a:rPr lang="en-IN" sz="2000" dirty="0">
                <a:latin typeface="Consolas" panose="020B0609020204030204" pitchFamily="49" charset="0"/>
              </a:rPr>
              <a:t>://localhost:3306/</a:t>
            </a:r>
            <a:r>
              <a:rPr lang="en-IN" sz="2000" dirty="0" err="1">
                <a:latin typeface="Consolas" panose="020B0609020204030204" pitchFamily="49" charset="0"/>
              </a:rPr>
              <a:t>studentdatabase</a:t>
            </a:r>
            <a:r>
              <a:rPr lang="en-IN" sz="2000" dirty="0">
                <a:latin typeface="Consolas" panose="020B0609020204030204" pitchFamily="49" charset="0"/>
              </a:rPr>
              <a:t>") \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  </a:t>
            </a:r>
            <a:r>
              <a:rPr lang="en-IN" sz="2000" dirty="0" smtClean="0">
                <a:latin typeface="Consolas" panose="020B0609020204030204" pitchFamily="49" charset="0"/>
              </a:rPr>
              <a:t>.</a:t>
            </a:r>
            <a:r>
              <a:rPr lang="en-IN" sz="2000" dirty="0">
                <a:latin typeface="Consolas" panose="020B0609020204030204" pitchFamily="49" charset="0"/>
              </a:rPr>
              <a:t>option("driver", "</a:t>
            </a:r>
            <a:r>
              <a:rPr lang="en-IN" sz="2000" dirty="0" err="1">
                <a:latin typeface="Consolas" panose="020B0609020204030204" pitchFamily="49" charset="0"/>
              </a:rPr>
              <a:t>com.mysql.jdbc.Driver</a:t>
            </a:r>
            <a:r>
              <a:rPr lang="en-IN" sz="2000" dirty="0" smtClean="0">
                <a:latin typeface="Consolas" panose="020B0609020204030204" pitchFamily="49" charset="0"/>
              </a:rPr>
              <a:t>") \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IN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option("query", "SELECT * FROM marks") \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  </a:t>
            </a:r>
            <a:r>
              <a:rPr lang="en-IN" sz="2000" dirty="0" smtClean="0">
                <a:latin typeface="Consolas" panose="020B0609020204030204" pitchFamily="49" charset="0"/>
              </a:rPr>
              <a:t>.</a:t>
            </a:r>
            <a:r>
              <a:rPr lang="en-IN" sz="2000" dirty="0">
                <a:latin typeface="Consolas" panose="020B0609020204030204" pitchFamily="49" charset="0"/>
              </a:rPr>
              <a:t>option("user", "root").option("password", "admin").load()</a:t>
            </a:r>
          </a:p>
          <a:p>
            <a:pPr marL="0" indent="0">
              <a:buNone/>
            </a:pPr>
            <a:endParaRPr lang="en-IN" sz="9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query_df.select</a:t>
            </a:r>
            <a:r>
              <a:rPr lang="en-US" sz="2000" dirty="0">
                <a:latin typeface="Consolas" panose="020B0609020204030204" pitchFamily="49" charset="0"/>
              </a:rPr>
              <a:t>("USN","</a:t>
            </a:r>
            <a:r>
              <a:rPr lang="en-US" sz="2000" dirty="0" err="1">
                <a:latin typeface="Consolas" panose="020B0609020204030204" pitchFamily="49" charset="0"/>
              </a:rPr>
              <a:t>cie</a:t>
            </a:r>
            <a:r>
              <a:rPr lang="en-US" sz="2000" dirty="0">
                <a:latin typeface="Consolas" panose="020B0609020204030204" pitchFamily="49" charset="0"/>
              </a:rPr>
              <a:t>","</a:t>
            </a:r>
            <a:r>
              <a:rPr lang="en-US" sz="2000" dirty="0" err="1">
                <a:latin typeface="Consolas" panose="020B0609020204030204" pitchFamily="49" charset="0"/>
              </a:rPr>
              <a:t>sse</a:t>
            </a:r>
            <a:r>
              <a:rPr lang="en-US" sz="2000" dirty="0">
                <a:latin typeface="Consolas" panose="020B0609020204030204" pitchFamily="49" charset="0"/>
              </a:rPr>
              <a:t>").show()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/>
            </a:r>
            <a:br>
              <a:rPr lang="en-IN" sz="2000" dirty="0">
                <a:latin typeface="Consolas" panose="020B0609020204030204" pitchFamily="49" charset="0"/>
              </a:rPr>
            </a:br>
            <a:endParaRPr lang="en-IN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57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4365104"/>
            <a:ext cx="2676899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58</a:t>
            </a:fld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989956" y="2204864"/>
            <a:ext cx="7157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accent6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Thank You</a:t>
            </a:r>
            <a:endParaRPr lang="en-IN" sz="6600" dirty="0">
              <a:solidFill>
                <a:schemeClr val="accent6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7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History of </a:t>
            </a:r>
            <a:r>
              <a:rPr lang="en-IN" dirty="0" smtClean="0"/>
              <a:t>Hadoop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2050" name="Picture 2" descr="Hadoop Histo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44" y="128776"/>
            <a:ext cx="4248472" cy="65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22" y="1988840"/>
            <a:ext cx="5163561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Node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972" y="1412776"/>
            <a:ext cx="7543800" cy="40176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75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zh-CN" dirty="0"/>
              <a:t>Cluster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2004" y="1268760"/>
            <a:ext cx="7206535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4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Hadoop’s HDFS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10001120" cy="50405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Hadoop Distributed File System (HDFS) was designed for Big Data processing. 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HDFS </a:t>
            </a:r>
            <a:r>
              <a:rPr lang="en-US" dirty="0"/>
              <a:t>is not designed as a true parallel file system. 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Write-once/read-many model - enables </a:t>
            </a:r>
            <a:r>
              <a:rPr lang="en-US" dirty="0"/>
              <a:t>other optimizations </a:t>
            </a:r>
            <a:r>
              <a:rPr lang="en-US" dirty="0" smtClean="0"/>
              <a:t>concurrency.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All </a:t>
            </a:r>
            <a:r>
              <a:rPr lang="en-US" dirty="0"/>
              <a:t>additional writes are "append-only," </a:t>
            </a:r>
            <a:r>
              <a:rPr lang="en-US" dirty="0" smtClean="0"/>
              <a:t>no </a:t>
            </a:r>
            <a:r>
              <a:rPr lang="en-US" dirty="0"/>
              <a:t>random writing to HDFS files. 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Bytes </a:t>
            </a:r>
            <a:r>
              <a:rPr lang="en-US" dirty="0"/>
              <a:t>are always appended to the end of a stream, and byte streams are guaranteed to be stored in the order written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design of HDFS is based on the design of the Google File System (GFS</a:t>
            </a:r>
            <a:r>
              <a:rPr lang="en-US" dirty="0" smtClean="0"/>
              <a:t>).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HDFS </a:t>
            </a:r>
            <a:r>
              <a:rPr lang="en-US" dirty="0"/>
              <a:t>is designed for data </a:t>
            </a:r>
            <a:r>
              <a:rPr lang="en-US" dirty="0" smtClean="0"/>
              <a:t>streaming.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HDFS block size is typically 64MB or 128MB.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55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2166</TotalTime>
  <Words>3065</Words>
  <Application>Microsoft Office PowerPoint</Application>
  <PresentationFormat>Custom</PresentationFormat>
  <Paragraphs>603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7" baseType="lpstr">
      <vt:lpstr>宋体</vt:lpstr>
      <vt:lpstr>Arial</vt:lpstr>
      <vt:lpstr>Arial Black</vt:lpstr>
      <vt:lpstr>Bodoni MT</vt:lpstr>
      <vt:lpstr>Book Antiqua</vt:lpstr>
      <vt:lpstr>Bookman Old Style</vt:lpstr>
      <vt:lpstr>Calibri</vt:lpstr>
      <vt:lpstr>Consolas</vt:lpstr>
      <vt:lpstr>Constantia</vt:lpstr>
      <vt:lpstr>Franklin Gothic Book</vt:lpstr>
      <vt:lpstr>Georgia</vt:lpstr>
      <vt:lpstr>source-code-pro</vt:lpstr>
      <vt:lpstr>source-serif-pro</vt:lpstr>
      <vt:lpstr>Tahoma</vt:lpstr>
      <vt:lpstr>Times New Roman</vt:lpstr>
      <vt:lpstr>Tw Cen MT Condensed Extra Bold</vt:lpstr>
      <vt:lpstr>Wingdings</vt:lpstr>
      <vt:lpstr>幼圆</vt:lpstr>
      <vt:lpstr>Cooking 16x9</vt:lpstr>
      <vt:lpstr>Module  2: Large-Scale        Data Storage and Management</vt:lpstr>
      <vt:lpstr>Agenda</vt:lpstr>
      <vt:lpstr>Introduction</vt:lpstr>
      <vt:lpstr>What is Big Data?</vt:lpstr>
      <vt:lpstr>Hadoop</vt:lpstr>
      <vt:lpstr>History of Hadoop</vt:lpstr>
      <vt:lpstr>Single Node Architecture</vt:lpstr>
      <vt:lpstr>Cluster Architecture</vt:lpstr>
      <vt:lpstr>Hadoop’s HDFS</vt:lpstr>
      <vt:lpstr>HDFS-Overview</vt:lpstr>
      <vt:lpstr>How data is stored in HDFS</vt:lpstr>
      <vt:lpstr>NameNode</vt:lpstr>
      <vt:lpstr>DataNodes</vt:lpstr>
      <vt:lpstr>Hadoop Setup on Windows 10 </vt:lpstr>
      <vt:lpstr> HDFS Commands – Starting HDFS &amp; YARN</vt:lpstr>
      <vt:lpstr> HDFS Commands</vt:lpstr>
      <vt:lpstr>Hadoop MapReduce Framework</vt:lpstr>
      <vt:lpstr>Wordcount Problem</vt:lpstr>
      <vt:lpstr>A realworld Scenario</vt:lpstr>
      <vt:lpstr>Example-1: Word count</vt:lpstr>
      <vt:lpstr>Example 2</vt:lpstr>
      <vt:lpstr>Wordcount in Hadoop</vt:lpstr>
      <vt:lpstr>Wordcount in Hadoop…</vt:lpstr>
      <vt:lpstr>Apache Spark</vt:lpstr>
      <vt:lpstr>Spark Architecture</vt:lpstr>
      <vt:lpstr>Workers</vt:lpstr>
      <vt:lpstr>Driver</vt:lpstr>
      <vt:lpstr>Cluster Manager</vt:lpstr>
      <vt:lpstr>Executors</vt:lpstr>
      <vt:lpstr>Tasks</vt:lpstr>
      <vt:lpstr>How code is executed on a Spark cluster?</vt:lpstr>
      <vt:lpstr>SparkContext</vt:lpstr>
      <vt:lpstr>PowerPoint Presentation</vt:lpstr>
      <vt:lpstr>Scala</vt:lpstr>
      <vt:lpstr>Scala - Basics</vt:lpstr>
      <vt:lpstr>Scala Data Types</vt:lpstr>
      <vt:lpstr>Functions</vt:lpstr>
      <vt:lpstr>Classes</vt:lpstr>
      <vt:lpstr>A Standalone Scala Application</vt:lpstr>
      <vt:lpstr>Spark SQL</vt:lpstr>
      <vt:lpstr>Spark Libraries</vt:lpstr>
      <vt:lpstr>SQLContext</vt:lpstr>
      <vt:lpstr>Creating SQL instance</vt:lpstr>
      <vt:lpstr>Creating a DF from CSV file</vt:lpstr>
      <vt:lpstr>Joins in Spark SQL</vt:lpstr>
      <vt:lpstr>Contd…</vt:lpstr>
      <vt:lpstr>Inner Join</vt:lpstr>
      <vt:lpstr>PySpark</vt:lpstr>
      <vt:lpstr>Features of PySpark</vt:lpstr>
      <vt:lpstr>Example</vt:lpstr>
      <vt:lpstr>PySpark, Jupyter &amp; SQL</vt:lpstr>
      <vt:lpstr>Web UI</vt:lpstr>
      <vt:lpstr>Example</vt:lpstr>
      <vt:lpstr>PySpark &amp; MySQL</vt:lpstr>
      <vt:lpstr>PySpark &amp; MySQL on Jupyter</vt:lpstr>
      <vt:lpstr>PySpark &amp; MySQL on VS Code</vt:lpstr>
      <vt:lpstr>Extracting Data from specific query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Microsoft account</dc:creator>
  <cp:lastModifiedBy>Microsoft account</cp:lastModifiedBy>
  <cp:revision>95</cp:revision>
  <dcterms:created xsi:type="dcterms:W3CDTF">2024-08-14T04:47:15Z</dcterms:created>
  <dcterms:modified xsi:type="dcterms:W3CDTF">2025-01-15T04:16:51Z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